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AD21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AD21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AD21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600" y="1905000"/>
            <a:ext cx="11988800" cy="2209800"/>
          </a:xfrm>
          <a:custGeom>
            <a:avLst/>
            <a:gdLst/>
            <a:ahLst/>
            <a:cxnLst/>
            <a:rect l="l" t="t" r="r" b="b"/>
            <a:pathLst>
              <a:path w="8991600" h="2209800">
                <a:moveTo>
                  <a:pt x="8991600" y="0"/>
                </a:moveTo>
                <a:lnTo>
                  <a:pt x="0" y="0"/>
                </a:lnTo>
                <a:lnTo>
                  <a:pt x="0" y="2209800"/>
                </a:lnTo>
                <a:lnTo>
                  <a:pt x="8991600" y="2209800"/>
                </a:lnTo>
                <a:lnTo>
                  <a:pt x="8991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AD21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254" y="1739037"/>
            <a:ext cx="1146549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AD21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08" y="1739038"/>
            <a:ext cx="11465492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marR="5080" indent="755650" algn="ctr">
              <a:spcBef>
                <a:spcPts val="95"/>
              </a:spcBef>
            </a:pPr>
            <a:r>
              <a:rPr spc="-550" dirty="0"/>
              <a:t>MECHANISM</a:t>
            </a:r>
            <a:r>
              <a:rPr spc="45" dirty="0"/>
              <a:t> </a:t>
            </a:r>
            <a:r>
              <a:rPr spc="-495" dirty="0"/>
              <a:t>OF </a:t>
            </a:r>
            <a:r>
              <a:rPr spc="-490" dirty="0"/>
              <a:t>URINE</a:t>
            </a:r>
            <a:r>
              <a:rPr spc="20" dirty="0"/>
              <a:t> </a:t>
            </a:r>
            <a:r>
              <a:rPr spc="-525" dirty="0"/>
              <a:t>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3667" y="914400"/>
            <a:ext cx="7903386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98731"/>
            <a:ext cx="8613140" cy="648446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spcBef>
                <a:spcPts val="705"/>
              </a:spcBef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Selective</a:t>
            </a:r>
            <a:r>
              <a:rPr sz="26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reabsorption</a:t>
            </a:r>
            <a:endParaRPr sz="2600">
              <a:latin typeface="Arial"/>
              <a:cs typeface="Arial"/>
            </a:endParaRPr>
          </a:p>
          <a:p>
            <a:pPr marL="356870" marR="8890" indent="-344805" algn="just">
              <a:lnSpc>
                <a:spcPct val="99600"/>
              </a:lnSpc>
              <a:spcBef>
                <a:spcPts val="615"/>
              </a:spcBef>
              <a:buChar char="•"/>
              <a:tabLst>
                <a:tab pos="356870" algn="l"/>
              </a:tabLst>
            </a:pPr>
            <a:r>
              <a:rPr sz="2600" dirty="0">
                <a:latin typeface="Arial MT"/>
                <a:cs typeface="Arial MT"/>
              </a:rPr>
              <a:t>Reabsorption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some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substance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passive,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while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some </a:t>
            </a:r>
            <a:r>
              <a:rPr sz="2600" dirty="0">
                <a:latin typeface="Arial MT"/>
                <a:cs typeface="Arial MT"/>
              </a:rPr>
              <a:t>substances</a:t>
            </a:r>
            <a:r>
              <a:rPr sz="2600" spc="6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</a:t>
            </a:r>
            <a:r>
              <a:rPr sz="2600" spc="-4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actively</a:t>
            </a:r>
            <a:r>
              <a:rPr sz="2600" spc="-3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transported.</a:t>
            </a:r>
            <a:r>
              <a:rPr sz="2600" spc="-3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Major</a:t>
            </a:r>
            <a:r>
              <a:rPr sz="2600" spc="-4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portion</a:t>
            </a:r>
            <a:r>
              <a:rPr sz="2600" spc="-40" dirty="0">
                <a:latin typeface="Arial MT"/>
                <a:cs typeface="Arial MT"/>
              </a:rPr>
              <a:t>  </a:t>
            </a:r>
            <a:r>
              <a:rPr sz="2600" spc="-25" dirty="0">
                <a:latin typeface="Arial MT"/>
                <a:cs typeface="Arial MT"/>
              </a:rPr>
              <a:t>of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reabsorbed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by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Osmosis.</a:t>
            </a:r>
            <a:endParaRPr sz="2600">
              <a:latin typeface="Arial MT"/>
              <a:cs typeface="Arial MT"/>
            </a:endParaRPr>
          </a:p>
          <a:p>
            <a:pPr marL="356870" marR="5080" indent="-344805" algn="just">
              <a:lnSpc>
                <a:spcPct val="99700"/>
              </a:lnSpc>
              <a:spcBef>
                <a:spcPts val="630"/>
              </a:spcBef>
              <a:buChar char="•"/>
              <a:tabLst>
                <a:tab pos="356870" algn="l"/>
              </a:tabLst>
            </a:pPr>
            <a:r>
              <a:rPr sz="2600" dirty="0">
                <a:latin typeface="Arial MT"/>
                <a:cs typeface="Arial MT"/>
              </a:rPr>
              <a:t>The</a:t>
            </a:r>
            <a:r>
              <a:rPr sz="2600" spc="5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proximal</a:t>
            </a:r>
            <a:r>
              <a:rPr sz="2600" spc="5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convoluted</a:t>
            </a:r>
            <a:r>
              <a:rPr sz="2600" spc="5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tubule</a:t>
            </a:r>
            <a:r>
              <a:rPr sz="2600" spc="5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(PCT),</a:t>
            </a:r>
            <a:r>
              <a:rPr sz="2600" spc="5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5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Henle</a:t>
            </a:r>
            <a:r>
              <a:rPr sz="2600" spc="55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loop,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distal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convoluted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tubule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(DCT)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where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almost </a:t>
            </a:r>
            <a:r>
              <a:rPr sz="2600" dirty="0">
                <a:latin typeface="Arial MT"/>
                <a:cs typeface="Arial MT"/>
              </a:rPr>
              <a:t>all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reabsorbing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process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kidney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happens.</a:t>
            </a:r>
            <a:endParaRPr sz="2600">
              <a:latin typeface="Arial MT"/>
              <a:cs typeface="Arial MT"/>
            </a:endParaRPr>
          </a:p>
          <a:p>
            <a:pPr marL="356870" indent="-344170">
              <a:spcBef>
                <a:spcPts val="60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b="1" dirty="0">
                <a:latin typeface="Arial"/>
                <a:cs typeface="Arial"/>
              </a:rPr>
              <a:t>The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Proximal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Convoluted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Tubule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(PCT)</a:t>
            </a:r>
            <a:r>
              <a:rPr sz="2600" spc="-10" dirty="0"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  <a:p>
            <a:pPr marL="356870" marR="12065" indent="-344805" algn="just">
              <a:lnSpc>
                <a:spcPts val="3100"/>
              </a:lnSpc>
              <a:spcBef>
                <a:spcPts val="750"/>
              </a:spcBef>
              <a:buChar char="•"/>
              <a:tabLst>
                <a:tab pos="356870" algn="l"/>
              </a:tabLst>
            </a:pPr>
            <a:r>
              <a:rPr sz="2600" dirty="0">
                <a:latin typeface="Arial MT"/>
                <a:cs typeface="Arial MT"/>
              </a:rPr>
              <a:t>The</a:t>
            </a:r>
            <a:r>
              <a:rPr sz="2600" spc="7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majority</a:t>
            </a:r>
            <a:r>
              <a:rPr sz="2600" spc="7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8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reabsorption</a:t>
            </a:r>
            <a:r>
              <a:rPr sz="2600" spc="7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occurs</a:t>
            </a:r>
            <a:r>
              <a:rPr sz="2600" spc="7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7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75" dirty="0">
                <a:latin typeface="Arial MT"/>
                <a:cs typeface="Arial MT"/>
              </a:rPr>
              <a:t>  </a:t>
            </a:r>
            <a:r>
              <a:rPr sz="2600" spc="-10" dirty="0">
                <a:latin typeface="Arial MT"/>
                <a:cs typeface="Arial MT"/>
              </a:rPr>
              <a:t>proximal </a:t>
            </a:r>
            <a:r>
              <a:rPr sz="2600" dirty="0">
                <a:latin typeface="Arial MT"/>
                <a:cs typeface="Arial MT"/>
              </a:rPr>
              <a:t>convoluted</a:t>
            </a:r>
            <a:r>
              <a:rPr sz="2600" spc="-16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tubules.</a:t>
            </a:r>
            <a:endParaRPr sz="2600">
              <a:latin typeface="Arial MT"/>
              <a:cs typeface="Arial MT"/>
            </a:endParaRPr>
          </a:p>
          <a:p>
            <a:pPr marL="356870" marR="8255" indent="-344805" algn="just">
              <a:lnSpc>
                <a:spcPct val="99700"/>
              </a:lnSpc>
              <a:spcBef>
                <a:spcPts val="505"/>
              </a:spcBef>
              <a:buChar char="•"/>
              <a:tabLst>
                <a:tab pos="356870" algn="l"/>
              </a:tabLst>
            </a:pPr>
            <a:r>
              <a:rPr sz="2600" dirty="0">
                <a:latin typeface="Arial MT"/>
                <a:cs typeface="Arial MT"/>
              </a:rPr>
              <a:t>As</a:t>
            </a:r>
            <a:r>
              <a:rPr sz="2600" spc="204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204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filtrate</a:t>
            </a:r>
            <a:r>
              <a:rPr sz="2600" spc="21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passes</a:t>
            </a:r>
            <a:r>
              <a:rPr sz="2600" spc="204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21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21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renal</a:t>
            </a:r>
            <a:r>
              <a:rPr sz="2600" spc="204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tubules,</a:t>
            </a:r>
            <a:r>
              <a:rPr sz="2600" spc="204" dirty="0">
                <a:latin typeface="Arial MT"/>
                <a:cs typeface="Arial MT"/>
              </a:rPr>
              <a:t>  </a:t>
            </a:r>
            <a:r>
              <a:rPr sz="2600" spc="-10" dirty="0">
                <a:latin typeface="Arial MT"/>
                <a:cs typeface="Arial MT"/>
              </a:rPr>
              <a:t>useful </a:t>
            </a:r>
            <a:r>
              <a:rPr sz="2600" dirty="0">
                <a:latin typeface="Arial MT"/>
                <a:cs typeface="Arial MT"/>
              </a:rPr>
              <a:t>substances</a:t>
            </a:r>
            <a:r>
              <a:rPr sz="2600" spc="28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including</a:t>
            </a:r>
            <a:r>
              <a:rPr sz="2600" spc="29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some</a:t>
            </a:r>
            <a:r>
              <a:rPr sz="2600" spc="29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water,</a:t>
            </a:r>
            <a:r>
              <a:rPr sz="2600" spc="29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electrolytes</a:t>
            </a:r>
            <a:r>
              <a:rPr sz="2600" spc="295" dirty="0">
                <a:latin typeface="Arial MT"/>
                <a:cs typeface="Arial MT"/>
              </a:rPr>
              <a:t>  </a:t>
            </a:r>
            <a:r>
              <a:rPr sz="2600" spc="-25" dirty="0">
                <a:latin typeface="Arial MT"/>
                <a:cs typeface="Arial MT"/>
              </a:rPr>
              <a:t>and </a:t>
            </a:r>
            <a:r>
              <a:rPr sz="2600" dirty="0">
                <a:latin typeface="Arial MT"/>
                <a:cs typeface="Arial MT"/>
              </a:rPr>
              <a:t>organic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nutrients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such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glucose,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amino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acids,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vitamins </a:t>
            </a:r>
            <a:r>
              <a:rPr sz="2600" dirty="0">
                <a:latin typeface="Arial MT"/>
                <a:cs typeface="Arial MT"/>
              </a:rPr>
              <a:t>hormones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etc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selectively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reabsorbed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from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filtrate </a:t>
            </a:r>
            <a:r>
              <a:rPr sz="2600" dirty="0">
                <a:latin typeface="Arial MT"/>
                <a:cs typeface="Arial MT"/>
              </a:rPr>
              <a:t>back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into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blood</a:t>
            </a:r>
            <a:r>
              <a:rPr sz="2600" spc="-1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proximal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convoluted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tubule.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8357616" cy="6047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8976"/>
            <a:ext cx="8613140" cy="658000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170">
              <a:spcBef>
                <a:spcPts val="77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b="1" dirty="0">
                <a:latin typeface="Arial"/>
                <a:cs typeface="Arial"/>
              </a:rPr>
              <a:t>Loop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Henle:</a:t>
            </a:r>
            <a:endParaRPr sz="2800">
              <a:latin typeface="Arial"/>
              <a:cs typeface="Arial"/>
            </a:endParaRPr>
          </a:p>
          <a:p>
            <a:pPr marL="355600" marR="7620" indent="-343535" algn="just"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Only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60–70%</a:t>
            </a:r>
            <a:r>
              <a:rPr sz="2800" spc="3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reaches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Henle</a:t>
            </a:r>
            <a:r>
              <a:rPr sz="2800" spc="30" dirty="0">
                <a:latin typeface="Arial MT"/>
                <a:cs typeface="Arial MT"/>
              </a:rPr>
              <a:t>  </a:t>
            </a:r>
            <a:r>
              <a:rPr sz="2800" spc="-10" dirty="0">
                <a:latin typeface="Arial MT"/>
                <a:cs typeface="Arial MT"/>
              </a:rPr>
              <a:t>loop. 	</a:t>
            </a:r>
            <a:r>
              <a:rPr sz="2800" dirty="0">
                <a:latin typeface="Arial MT"/>
                <a:cs typeface="Arial MT"/>
              </a:rPr>
              <a:t>Much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this,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especially</a:t>
            </a:r>
            <a:r>
              <a:rPr sz="2800" spc="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water,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sodium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chloride, 	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reabsorbed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loop,</a:t>
            </a:r>
            <a:endParaRPr sz="2800">
              <a:latin typeface="Arial MT"/>
              <a:cs typeface="Arial MT"/>
            </a:endParaRPr>
          </a:p>
          <a:p>
            <a:pPr marL="355600" marR="5715" indent="-343535" algn="just">
              <a:spcBef>
                <a:spcPts val="68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7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descending</a:t>
            </a:r>
            <a:r>
              <a:rPr sz="2800" spc="36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limb</a:t>
            </a:r>
            <a:r>
              <a:rPr sz="2800" spc="35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reabsorbs</a:t>
            </a:r>
            <a:r>
              <a:rPr sz="2800" spc="33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70" dirty="0">
                <a:latin typeface="Arial MT"/>
                <a:cs typeface="Arial MT"/>
              </a:rPr>
              <a:t>  </a:t>
            </a:r>
            <a:r>
              <a:rPr sz="2800" spc="-10" dirty="0">
                <a:latin typeface="Arial MT"/>
                <a:cs typeface="Arial MT"/>
              </a:rPr>
              <a:t>remaining 	</a:t>
            </a:r>
            <a:r>
              <a:rPr sz="2800" dirty="0">
                <a:latin typeface="Arial MT"/>
                <a:cs typeface="Arial MT"/>
              </a:rPr>
              <a:t>water.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Chloride</a:t>
            </a:r>
            <a:r>
              <a:rPr sz="2800" spc="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sodium</a:t>
            </a:r>
            <a:r>
              <a:rPr sz="2800" spc="-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ions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spc="-10" dirty="0">
                <a:latin typeface="Arial MT"/>
                <a:cs typeface="Arial MT"/>
              </a:rPr>
              <a:t>reabsorbed 	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ascending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limb.</a:t>
            </a:r>
            <a:endParaRPr sz="2800">
              <a:latin typeface="Arial MT"/>
              <a:cs typeface="Arial MT"/>
            </a:endParaRPr>
          </a:p>
          <a:p>
            <a:pPr marL="356870" indent="-344170">
              <a:spcBef>
                <a:spcPts val="675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Distal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Convoluted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Tubule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(DCT):</a:t>
            </a:r>
            <a:endParaRPr sz="2800">
              <a:latin typeface="Arial"/>
              <a:cs typeface="Arial"/>
            </a:endParaRPr>
          </a:p>
          <a:p>
            <a:pPr marL="355600" marR="5080" indent="-343535" algn="just"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This</a:t>
            </a:r>
            <a:r>
              <a:rPr sz="2800" spc="5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structure</a:t>
            </a:r>
            <a:r>
              <a:rPr sz="2800" spc="5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4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capable</a:t>
            </a:r>
            <a:r>
              <a:rPr sz="2800" spc="509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5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reabsorbing</a:t>
            </a:r>
            <a:r>
              <a:rPr sz="2800" spc="5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particular 	</a:t>
            </a:r>
            <a:r>
              <a:rPr sz="2800" dirty="0">
                <a:latin typeface="Arial MT"/>
                <a:cs typeface="Arial MT"/>
              </a:rPr>
              <a:t>substances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have remained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filtrate.</a:t>
            </a:r>
            <a:endParaRPr sz="2800">
              <a:latin typeface="Arial MT"/>
              <a:cs typeface="Arial MT"/>
            </a:endParaRPr>
          </a:p>
          <a:p>
            <a:pPr marL="355600" marR="5715" indent="-343535" algn="just"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So</a:t>
            </a:r>
            <a:r>
              <a:rPr sz="2800" spc="229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2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only</a:t>
            </a:r>
            <a:r>
              <a:rPr sz="2800" spc="1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15–20%</a:t>
            </a:r>
            <a:r>
              <a:rPr sz="2800" spc="229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2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2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original</a:t>
            </a:r>
            <a:r>
              <a:rPr sz="2800" spc="229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reaches 	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4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distal</a:t>
            </a:r>
            <a:r>
              <a:rPr sz="2800" spc="4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convoluted</a:t>
            </a:r>
            <a:r>
              <a:rPr sz="2800" spc="4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tubule,</a:t>
            </a:r>
            <a:r>
              <a:rPr sz="2800" spc="4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More</a:t>
            </a:r>
            <a:r>
              <a:rPr sz="2800" spc="4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electrolytes</a:t>
            </a:r>
            <a:r>
              <a:rPr sz="2800" spc="484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are 	</a:t>
            </a:r>
            <a:r>
              <a:rPr sz="2800" dirty="0">
                <a:latin typeface="Arial MT"/>
                <a:cs typeface="Arial MT"/>
              </a:rPr>
              <a:t>reabsorbed</a:t>
            </a:r>
            <a:r>
              <a:rPr sz="2800" spc="4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here,</a:t>
            </a:r>
            <a:r>
              <a:rPr sz="2800" spc="4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especially</a:t>
            </a:r>
            <a:r>
              <a:rPr sz="2800" spc="4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sodium,</a:t>
            </a:r>
            <a:r>
              <a:rPr sz="2800" spc="4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</a:t>
            </a:r>
            <a:r>
              <a:rPr sz="2800" spc="4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459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filtrate 	</a:t>
            </a:r>
            <a:r>
              <a:rPr sz="2800" dirty="0">
                <a:latin typeface="Arial MT"/>
                <a:cs typeface="Arial MT"/>
              </a:rPr>
              <a:t>entering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collecting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ducts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actually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quite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dilute.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73481"/>
            <a:ext cx="8610600" cy="181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Aldosterone</a:t>
            </a:r>
            <a:r>
              <a:rPr sz="2800" spc="3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3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one</a:t>
            </a:r>
            <a:r>
              <a:rPr sz="2800" spc="3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3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hormones</a:t>
            </a:r>
            <a:r>
              <a:rPr sz="2800" spc="3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3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control</a:t>
            </a:r>
            <a:r>
              <a:rPr sz="2800" spc="33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it. 	</a:t>
            </a:r>
            <a:r>
              <a:rPr sz="2800" dirty="0">
                <a:latin typeface="Arial MT"/>
                <a:cs typeface="Arial MT"/>
              </a:rPr>
              <a:t>Aldosterone</a:t>
            </a:r>
            <a:r>
              <a:rPr sz="2800" spc="509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also</a:t>
            </a:r>
            <a:r>
              <a:rPr sz="2800" spc="50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controls</a:t>
            </a:r>
            <a:r>
              <a:rPr sz="2800" spc="50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51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reabsorption</a:t>
            </a:r>
            <a:r>
              <a:rPr sz="2800" spc="515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of 	</a:t>
            </a:r>
            <a:r>
              <a:rPr sz="2800" dirty="0">
                <a:latin typeface="Arial MT"/>
                <a:cs typeface="Arial MT"/>
              </a:rPr>
              <a:t>sodium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ions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DCT.</a:t>
            </a:r>
            <a:endParaRPr sz="2800">
              <a:latin typeface="Arial MT"/>
              <a:cs typeface="Arial MT"/>
            </a:endParaRPr>
          </a:p>
          <a:p>
            <a:pPr marL="356870" indent="-344170">
              <a:spcBef>
                <a:spcPts val="68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b="1" dirty="0">
                <a:latin typeface="Arial"/>
                <a:cs typeface="Arial"/>
              </a:rPr>
              <a:t>Collecting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ducts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0" y="2052066"/>
            <a:ext cx="348805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spcBef>
                <a:spcPts val="105"/>
              </a:spcBef>
              <a:buChar char="•"/>
              <a:tabLst>
                <a:tab pos="356870" algn="l"/>
                <a:tab pos="1210945" algn="l"/>
                <a:tab pos="2223135" algn="l"/>
              </a:tabLst>
            </a:pPr>
            <a:r>
              <a:rPr sz="2800" spc="-2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main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function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3136" y="2052066"/>
            <a:ext cx="49117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48640" algn="l"/>
                <a:tab pos="1283335" algn="l"/>
                <a:tab pos="3009265" algn="l"/>
                <a:tab pos="4100829" algn="l"/>
                <a:tab pos="4598035" algn="l"/>
              </a:tabLst>
            </a:pPr>
            <a:r>
              <a:rPr sz="2800" spc="-2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collecting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ducts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to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6068" y="2478482"/>
            <a:ext cx="69608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800" dirty="0">
                <a:latin typeface="Arial MT"/>
                <a:cs typeface="Arial MT"/>
              </a:rPr>
              <a:t>reabsorb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much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water as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body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needs.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1341" y="2990799"/>
            <a:ext cx="179895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spcBef>
                <a:spcPts val="110"/>
              </a:spcBef>
              <a:buChar char="•"/>
              <a:tabLst>
                <a:tab pos="356870" algn="l"/>
              </a:tabLst>
            </a:pPr>
            <a:r>
              <a:rPr sz="2800" spc="-10" dirty="0">
                <a:latin typeface="Arial MT"/>
                <a:cs typeface="Arial MT"/>
              </a:rPr>
              <a:t>Nutrients vitamins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3909" y="2990799"/>
            <a:ext cx="344487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9850">
              <a:spcBef>
                <a:spcPts val="110"/>
              </a:spcBef>
              <a:tabLst>
                <a:tab pos="890269" algn="l"/>
                <a:tab pos="1146810" algn="l"/>
                <a:tab pos="1832610" algn="l"/>
                <a:tab pos="3054985" algn="l"/>
              </a:tabLst>
            </a:pPr>
            <a:r>
              <a:rPr sz="2800" spc="-20" dirty="0">
                <a:latin typeface="Arial MT"/>
                <a:cs typeface="Arial MT"/>
              </a:rPr>
              <a:t>such</a:t>
            </a:r>
            <a:r>
              <a:rPr sz="2800" dirty="0">
                <a:latin typeface="Arial MT"/>
                <a:cs typeface="Arial MT"/>
              </a:rPr>
              <a:t>		</a:t>
            </a:r>
            <a:r>
              <a:rPr sz="2800" spc="-25" dirty="0">
                <a:latin typeface="Arial MT"/>
                <a:cs typeface="Arial MT"/>
              </a:rPr>
              <a:t>as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glucose, </a:t>
            </a:r>
            <a:r>
              <a:rPr sz="2800" spc="-25" dirty="0">
                <a:latin typeface="Arial MT"/>
                <a:cs typeface="Arial MT"/>
              </a:rPr>
              <a:t>are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reabsorbed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by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1611" y="2990799"/>
            <a:ext cx="314261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2105" marR="5080" indent="-320040">
              <a:spcBef>
                <a:spcPts val="110"/>
              </a:spcBef>
              <a:tabLst>
                <a:tab pos="1292860" algn="l"/>
                <a:tab pos="1618615" algn="l"/>
                <a:tab pos="2533650" algn="l"/>
              </a:tabLst>
            </a:pPr>
            <a:r>
              <a:rPr sz="2800" spc="-10" dirty="0">
                <a:latin typeface="Arial MT"/>
                <a:cs typeface="Arial MT"/>
              </a:rPr>
              <a:t>amino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acids,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and </a:t>
            </a:r>
            <a:r>
              <a:rPr sz="2800" spc="-10" dirty="0">
                <a:latin typeface="Arial MT"/>
                <a:cs typeface="Arial MT"/>
              </a:rPr>
              <a:t>active</a:t>
            </a:r>
            <a:r>
              <a:rPr sz="2800" dirty="0">
                <a:latin typeface="Arial MT"/>
                <a:cs typeface="Arial MT"/>
              </a:rPr>
              <a:t>		</a:t>
            </a:r>
            <a:r>
              <a:rPr sz="2800" spc="-10" dirty="0">
                <a:latin typeface="Arial MT"/>
                <a:cs typeface="Arial MT"/>
              </a:rPr>
              <a:t>transport.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6068" y="3844494"/>
            <a:ext cx="8268334" cy="2162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spcBef>
                <a:spcPts val="110"/>
              </a:spcBef>
            </a:pPr>
            <a:r>
              <a:rPr sz="2800" dirty="0">
                <a:latin typeface="Arial MT"/>
                <a:cs typeface="Arial MT"/>
              </a:rPr>
              <a:t>Positive</a:t>
            </a:r>
            <a:r>
              <a:rPr sz="2800" spc="3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charged</a:t>
            </a:r>
            <a:r>
              <a:rPr sz="2800" spc="3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ions</a:t>
            </a:r>
            <a:r>
              <a:rPr sz="2800" spc="3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ions</a:t>
            </a:r>
            <a:r>
              <a:rPr sz="2800" spc="3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3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also</a:t>
            </a:r>
            <a:r>
              <a:rPr sz="2800" spc="3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reabsorbed</a:t>
            </a:r>
            <a:r>
              <a:rPr sz="2800" spc="37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by </a:t>
            </a:r>
            <a:r>
              <a:rPr sz="2800" dirty="0">
                <a:latin typeface="Arial MT"/>
                <a:cs typeface="Arial MT"/>
              </a:rPr>
              <a:t>active</a:t>
            </a:r>
            <a:r>
              <a:rPr sz="2800" spc="3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transport</a:t>
            </a:r>
            <a:r>
              <a:rPr sz="2800" spc="4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while</a:t>
            </a:r>
            <a:r>
              <a:rPr sz="2800" spc="4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negative</a:t>
            </a:r>
            <a:r>
              <a:rPr sz="2800" spc="5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charged</a:t>
            </a:r>
            <a:r>
              <a:rPr sz="2800" spc="5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ions</a:t>
            </a:r>
            <a:r>
              <a:rPr sz="2800" spc="45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are </a:t>
            </a:r>
            <a:r>
              <a:rPr sz="2800" dirty="0">
                <a:latin typeface="Arial MT"/>
                <a:cs typeface="Arial MT"/>
              </a:rPr>
              <a:t>reabsorbed</a:t>
            </a:r>
            <a:r>
              <a:rPr sz="2800" spc="2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most</a:t>
            </a:r>
            <a:r>
              <a:rPr sz="2800" spc="25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often</a:t>
            </a:r>
            <a:r>
              <a:rPr sz="2800" spc="2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2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passive</a:t>
            </a:r>
            <a:r>
              <a:rPr sz="2800" spc="2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transport.</a:t>
            </a:r>
            <a:r>
              <a:rPr sz="2800" spc="254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Water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5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reabsorbed</a:t>
            </a:r>
            <a:r>
              <a:rPr sz="2800" spc="5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5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osmosis,</a:t>
            </a:r>
            <a:r>
              <a:rPr sz="2800" spc="5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5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small</a:t>
            </a:r>
            <a:r>
              <a:rPr sz="2800" spc="5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proteins</a:t>
            </a:r>
            <a:r>
              <a:rPr sz="2800" spc="53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are </a:t>
            </a:r>
            <a:r>
              <a:rPr sz="2800" dirty="0">
                <a:latin typeface="Arial MT"/>
                <a:cs typeface="Arial MT"/>
              </a:rPr>
              <a:t>reabsorbed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pinocytosis.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88976"/>
            <a:ext cx="8612505" cy="50634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Tubular</a:t>
            </a:r>
            <a:r>
              <a:rPr sz="2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secretion</a:t>
            </a:r>
            <a:endParaRPr sz="2800">
              <a:latin typeface="Arial"/>
              <a:cs typeface="Arial"/>
            </a:endParaRPr>
          </a:p>
          <a:p>
            <a:pPr marL="355600" marR="5080" indent="-343535" algn="just"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Tubular</a:t>
            </a:r>
            <a:r>
              <a:rPr sz="2800" spc="1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secretion</a:t>
            </a:r>
            <a:r>
              <a:rPr sz="2800" spc="1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takes</a:t>
            </a:r>
            <a:r>
              <a:rPr sz="2800" spc="1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place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1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2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17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the 	</a:t>
            </a:r>
            <a:r>
              <a:rPr sz="2800" dirty="0">
                <a:latin typeface="Arial MT"/>
                <a:cs typeface="Arial MT"/>
              </a:rPr>
              <a:t>peritubular</a:t>
            </a:r>
            <a:r>
              <a:rPr sz="2800" spc="1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capillaries</a:t>
            </a:r>
            <a:r>
              <a:rPr sz="2800" spc="13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114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13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1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13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130" dirty="0">
                <a:latin typeface="Arial MT"/>
                <a:cs typeface="Arial MT"/>
              </a:rPr>
              <a:t>  </a:t>
            </a:r>
            <a:r>
              <a:rPr sz="2800" spc="-10" dirty="0">
                <a:latin typeface="Arial MT"/>
                <a:cs typeface="Arial MT"/>
              </a:rPr>
              <a:t>renal 	</a:t>
            </a:r>
            <a:r>
              <a:rPr sz="2800" dirty="0">
                <a:latin typeface="Arial MT"/>
                <a:cs typeface="Arial MT"/>
              </a:rPr>
              <a:t>tubules</a:t>
            </a:r>
            <a:r>
              <a:rPr sz="2800" spc="31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3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can</a:t>
            </a:r>
            <a:r>
              <a:rPr sz="2800" spc="3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ensure</a:t>
            </a:r>
            <a:r>
              <a:rPr sz="2800" spc="31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3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wastes</a:t>
            </a:r>
            <a:r>
              <a:rPr sz="2800" spc="3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such</a:t>
            </a:r>
            <a:r>
              <a:rPr sz="2800" spc="330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as 	</a:t>
            </a:r>
            <a:r>
              <a:rPr sz="2800" dirty="0">
                <a:latin typeface="Arial MT"/>
                <a:cs typeface="Arial MT"/>
              </a:rPr>
              <a:t>creatinine</a:t>
            </a:r>
            <a:r>
              <a:rPr sz="2800" spc="7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or</a:t>
            </a:r>
            <a:r>
              <a:rPr sz="2800" spc="8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excess</a:t>
            </a:r>
            <a:r>
              <a:rPr sz="2800" spc="8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H+</a:t>
            </a:r>
            <a:r>
              <a:rPr sz="2800" spc="8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or</a:t>
            </a:r>
            <a:r>
              <a:rPr sz="2800" spc="7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excess</a:t>
            </a:r>
            <a:r>
              <a:rPr sz="2800" spc="8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K+</a:t>
            </a:r>
            <a:r>
              <a:rPr sz="2800" spc="7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ions</a:t>
            </a:r>
            <a:r>
              <a:rPr sz="2800" spc="80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are 	</a:t>
            </a:r>
            <a:r>
              <a:rPr sz="2800" dirty="0">
                <a:latin typeface="Arial MT"/>
                <a:cs typeface="Arial MT"/>
              </a:rPr>
              <a:t>actively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secreted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into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excreted.</a:t>
            </a:r>
            <a:endParaRPr sz="2800">
              <a:latin typeface="Arial MT"/>
              <a:cs typeface="Arial MT"/>
            </a:endParaRPr>
          </a:p>
          <a:p>
            <a:pPr marL="354965" marR="5080" indent="-342900" algn="just">
              <a:spcBef>
                <a:spcPts val="68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Excess</a:t>
            </a:r>
            <a:r>
              <a:rPr sz="2800" spc="-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K+</a:t>
            </a:r>
            <a:r>
              <a:rPr sz="2800" spc="-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ion</a:t>
            </a:r>
            <a:r>
              <a:rPr sz="2800" spc="-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secreted</a:t>
            </a:r>
            <a:r>
              <a:rPr sz="2800" spc="-1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3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tubules</a:t>
            </a:r>
            <a:r>
              <a:rPr sz="2800" spc="-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20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in 	</a:t>
            </a:r>
            <a:r>
              <a:rPr sz="2800" dirty="0">
                <a:latin typeface="Arial MT"/>
                <a:cs typeface="Arial MT"/>
              </a:rPr>
              <a:t>exchange</a:t>
            </a:r>
            <a:r>
              <a:rPr sz="2800" spc="35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Na+</a:t>
            </a:r>
            <a:r>
              <a:rPr sz="2800" spc="35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ion</a:t>
            </a:r>
            <a:r>
              <a:rPr sz="2800" spc="35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36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reabsorbed</a:t>
            </a:r>
            <a:r>
              <a:rPr sz="2800" spc="35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otherwise</a:t>
            </a:r>
            <a:r>
              <a:rPr sz="2800" spc="360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it 	</a:t>
            </a:r>
            <a:r>
              <a:rPr sz="2800" dirty="0">
                <a:latin typeface="Arial MT"/>
                <a:cs typeface="Arial MT"/>
              </a:rPr>
              <a:t>causes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clinical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condition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called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Hyperkalemia.</a:t>
            </a:r>
            <a:endParaRPr sz="2800">
              <a:latin typeface="Arial MT"/>
              <a:cs typeface="Arial MT"/>
            </a:endParaRPr>
          </a:p>
          <a:p>
            <a:pPr marL="354965" marR="6350" indent="-342900" algn="just">
              <a:spcBef>
                <a:spcPts val="68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Tubular</a:t>
            </a:r>
            <a:r>
              <a:rPr sz="2800" spc="6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secretion</a:t>
            </a:r>
            <a:r>
              <a:rPr sz="2800" spc="4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7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hydrogen</a:t>
            </a:r>
            <a:r>
              <a:rPr sz="2800" spc="6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ions</a:t>
            </a:r>
            <a:r>
              <a:rPr sz="2800" spc="6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(H+)</a:t>
            </a:r>
            <a:r>
              <a:rPr sz="2800" spc="6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70" dirty="0">
                <a:latin typeface="Arial MT"/>
                <a:cs typeface="Arial MT"/>
              </a:rPr>
              <a:t>  </a:t>
            </a:r>
            <a:r>
              <a:rPr sz="2800" spc="-20" dirty="0">
                <a:latin typeface="Arial MT"/>
                <a:cs typeface="Arial MT"/>
              </a:rPr>
              <a:t>very 	</a:t>
            </a:r>
            <a:r>
              <a:rPr sz="2800" dirty="0">
                <a:latin typeface="Arial MT"/>
                <a:cs typeface="Arial MT"/>
              </a:rPr>
              <a:t>important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maintaining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normal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pH.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73482"/>
            <a:ext cx="8613140" cy="3527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Substances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such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1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e.g.</a:t>
            </a:r>
            <a:r>
              <a:rPr sz="2800" spc="1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drugs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including</a:t>
            </a:r>
            <a:r>
              <a:rPr sz="2800" spc="1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penicillin 	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4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aspirin,</a:t>
            </a:r>
            <a:r>
              <a:rPr sz="2800" spc="4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may</a:t>
            </a:r>
            <a:r>
              <a:rPr sz="2800" spc="4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not</a:t>
            </a:r>
            <a:r>
              <a:rPr sz="2800" spc="4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</a:t>
            </a:r>
            <a:r>
              <a:rPr sz="2800" spc="4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entirely</a:t>
            </a:r>
            <a:r>
              <a:rPr sz="2800" spc="4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filtered</a:t>
            </a:r>
            <a:r>
              <a:rPr sz="2800" spc="4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out</a:t>
            </a:r>
            <a:r>
              <a:rPr sz="2800" spc="4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45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the 	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5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because</a:t>
            </a:r>
            <a:r>
              <a:rPr sz="2800" spc="5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5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5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short</a:t>
            </a:r>
            <a:r>
              <a:rPr sz="2800" spc="5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time</a:t>
            </a:r>
            <a:r>
              <a:rPr sz="2800" spc="5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it</a:t>
            </a:r>
            <a:r>
              <a:rPr sz="2800" spc="5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remains</a:t>
            </a:r>
            <a:r>
              <a:rPr sz="2800" spc="5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54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the 	</a:t>
            </a:r>
            <a:r>
              <a:rPr sz="2800" dirty="0">
                <a:latin typeface="Arial MT"/>
                <a:cs typeface="Arial MT"/>
              </a:rPr>
              <a:t>glomerulus.</a:t>
            </a:r>
            <a:r>
              <a:rPr sz="2800" spc="54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Such</a:t>
            </a:r>
            <a:r>
              <a:rPr sz="2800" spc="53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substances</a:t>
            </a:r>
            <a:r>
              <a:rPr sz="2800" spc="54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5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cleared</a:t>
            </a:r>
            <a:r>
              <a:rPr sz="2800" spc="535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by 	</a:t>
            </a:r>
            <a:r>
              <a:rPr sz="2800" dirty="0">
                <a:latin typeface="Arial MT"/>
                <a:cs typeface="Arial MT"/>
              </a:rPr>
              <a:t>secretion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-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peritubular</a:t>
            </a:r>
            <a:r>
              <a:rPr sz="2800" spc="-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capillaries</a:t>
            </a:r>
            <a:r>
              <a:rPr sz="2800" spc="1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into</a:t>
            </a:r>
            <a:r>
              <a:rPr sz="2800" spc="5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the 	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within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convoluted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tubules.</a:t>
            </a:r>
            <a:endParaRPr sz="2800">
              <a:latin typeface="Arial MT"/>
              <a:cs typeface="Arial MT"/>
            </a:endParaRPr>
          </a:p>
          <a:p>
            <a:pPr marL="355600" marR="8890" indent="-343535" algn="just">
              <a:spcBef>
                <a:spcPts val="68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tubular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finally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known</a:t>
            </a:r>
            <a:r>
              <a:rPr sz="2800" spc="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urine.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Human 	</a:t>
            </a:r>
            <a:r>
              <a:rPr sz="2800" dirty="0">
                <a:latin typeface="Arial MT"/>
                <a:cs typeface="Arial MT"/>
              </a:rPr>
              <a:t>urine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usually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hypertonic.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457200"/>
            <a:ext cx="9144000" cy="55602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vide a flowchart describing whole counter current mechanism with  different osmolarity in different parts">
            <a:extLst>
              <a:ext uri="{FF2B5EF4-FFF2-40B4-BE49-F238E27FC236}">
                <a16:creationId xmlns:a16="http://schemas.microsoft.com/office/drawing/2014/main" id="{720F98F1-4494-A621-5838-FC49BD89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51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7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8977"/>
            <a:ext cx="8610600" cy="684931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Composition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urine</a:t>
            </a:r>
            <a:endParaRPr sz="2800">
              <a:latin typeface="Arial"/>
              <a:cs typeface="Arial"/>
            </a:endParaRPr>
          </a:p>
          <a:p>
            <a:pPr marL="755650" indent="-285750"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 MT"/>
                <a:cs typeface="Arial MT"/>
              </a:rPr>
              <a:t>Water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96%</a:t>
            </a:r>
            <a:endParaRPr sz="2800">
              <a:latin typeface="Arial MT"/>
              <a:cs typeface="Arial MT"/>
            </a:endParaRPr>
          </a:p>
          <a:p>
            <a:pPr marL="755650" indent="-285750"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 MT"/>
                <a:cs typeface="Arial MT"/>
              </a:rPr>
              <a:t>Urea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35" dirty="0">
                <a:latin typeface="Arial MT"/>
                <a:cs typeface="Arial MT"/>
              </a:rPr>
              <a:t>2%</a:t>
            </a:r>
            <a:endParaRPr sz="2800">
              <a:latin typeface="Arial MT"/>
              <a:cs typeface="Arial MT"/>
            </a:endParaRPr>
          </a:p>
          <a:p>
            <a:pPr marL="755650" indent="-285750"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 MT"/>
                <a:cs typeface="Arial MT"/>
              </a:rPr>
              <a:t>Uric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acids,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creatinine,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pigments-</a:t>
            </a:r>
            <a:r>
              <a:rPr sz="2800" spc="-20" dirty="0">
                <a:latin typeface="Arial MT"/>
                <a:cs typeface="Arial MT"/>
              </a:rPr>
              <a:t> 0.3%</a:t>
            </a:r>
            <a:endParaRPr sz="2800">
              <a:latin typeface="Arial MT"/>
              <a:cs typeface="Arial MT"/>
            </a:endParaRPr>
          </a:p>
          <a:p>
            <a:pPr marL="755650" indent="-285750"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 MT"/>
                <a:cs typeface="Arial MT"/>
              </a:rPr>
              <a:t>Inorganic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salts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35" dirty="0">
                <a:latin typeface="Arial MT"/>
                <a:cs typeface="Arial MT"/>
              </a:rPr>
              <a:t>2%</a:t>
            </a:r>
            <a:endParaRPr sz="2800">
              <a:latin typeface="Arial MT"/>
              <a:cs typeface="Arial MT"/>
            </a:endParaRPr>
          </a:p>
          <a:p>
            <a:pPr marL="356870" indent="-344170">
              <a:spcBef>
                <a:spcPts val="67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Bad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smell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due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Urinoid</a:t>
            </a:r>
            <a:endParaRPr sz="2800">
              <a:latin typeface="Arial MT"/>
              <a:cs typeface="Arial MT"/>
            </a:endParaRPr>
          </a:p>
          <a:p>
            <a:pPr marL="356870" marR="5080" indent="-344805">
              <a:spcBef>
                <a:spcPts val="675"/>
              </a:spcBef>
              <a:buFont typeface="Wingdings"/>
              <a:buChar char=""/>
              <a:tabLst>
                <a:tab pos="356870" algn="l"/>
                <a:tab pos="1302385" algn="l"/>
                <a:tab pos="2518410" algn="l"/>
                <a:tab pos="3528060" algn="l"/>
                <a:tab pos="4354195" algn="l"/>
                <a:tab pos="4885055" algn="l"/>
                <a:tab pos="6817995" algn="l"/>
                <a:tab pos="7366634" algn="l"/>
              </a:tabLst>
            </a:pPr>
            <a:r>
              <a:rPr sz="2800" spc="-20" dirty="0">
                <a:latin typeface="Arial MT"/>
                <a:cs typeface="Arial MT"/>
              </a:rPr>
              <a:t>Pale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yellow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color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due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to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urochrome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or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urobillin </a:t>
            </a:r>
            <a:r>
              <a:rPr sz="2800" dirty="0">
                <a:latin typeface="Arial MT"/>
                <a:cs typeface="Arial MT"/>
              </a:rPr>
              <a:t>(which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breakdown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product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haemoglobin)</a:t>
            </a:r>
            <a:endParaRPr sz="2800">
              <a:latin typeface="Arial MT"/>
              <a:cs typeface="Arial MT"/>
            </a:endParaRPr>
          </a:p>
          <a:p>
            <a:pPr marL="12700">
              <a:spcBef>
                <a:spcPts val="675"/>
              </a:spcBef>
            </a:pPr>
            <a:r>
              <a:rPr sz="2800" b="1" spc="-10" dirty="0">
                <a:latin typeface="Arial"/>
                <a:cs typeface="Arial"/>
              </a:rPr>
              <a:t>Micturation:</a:t>
            </a:r>
            <a:endParaRPr sz="2800">
              <a:latin typeface="Arial"/>
              <a:cs typeface="Arial"/>
            </a:endParaRPr>
          </a:p>
          <a:p>
            <a:pPr marL="355600" marR="5080" indent="-343535" algn="just"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2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process</a:t>
            </a:r>
            <a:r>
              <a:rPr sz="2800" spc="2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2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time</a:t>
            </a:r>
            <a:r>
              <a:rPr sz="2800" spc="2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2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time</a:t>
            </a:r>
            <a:r>
              <a:rPr sz="2800" spc="2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collection</a:t>
            </a:r>
            <a:r>
              <a:rPr sz="2800" spc="25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2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removal 	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60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urine</a:t>
            </a:r>
            <a:r>
              <a:rPr sz="2800" spc="59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60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urinary</a:t>
            </a:r>
            <a:r>
              <a:rPr sz="2800" spc="59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bladder</a:t>
            </a:r>
            <a:r>
              <a:rPr sz="2800" spc="60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6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known</a:t>
            </a:r>
            <a:r>
              <a:rPr sz="2800" spc="610" dirty="0">
                <a:latin typeface="Arial MT"/>
                <a:cs typeface="Arial MT"/>
              </a:rPr>
              <a:t>  </a:t>
            </a:r>
            <a:r>
              <a:rPr sz="2800" spc="-25" dirty="0">
                <a:latin typeface="Arial MT"/>
                <a:cs typeface="Arial MT"/>
              </a:rPr>
              <a:t>as 	</a:t>
            </a:r>
            <a:r>
              <a:rPr sz="2800" dirty="0">
                <a:latin typeface="Arial MT"/>
                <a:cs typeface="Arial MT"/>
              </a:rPr>
              <a:t>micturition.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Collection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more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300ml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urine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in 	</a:t>
            </a:r>
            <a:r>
              <a:rPr sz="2800" dirty="0">
                <a:latin typeface="Arial MT"/>
                <a:cs typeface="Arial MT"/>
              </a:rPr>
              <a:t>urinary</a:t>
            </a:r>
            <a:r>
              <a:rPr sz="2800" spc="4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bladder</a:t>
            </a:r>
            <a:r>
              <a:rPr sz="2800" spc="5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creates</a:t>
            </a:r>
            <a:r>
              <a:rPr sz="2800" spc="4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pressure</a:t>
            </a:r>
            <a:r>
              <a:rPr sz="2800" spc="5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on</a:t>
            </a:r>
            <a:r>
              <a:rPr sz="2800" spc="4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4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wall.</a:t>
            </a:r>
            <a:r>
              <a:rPr sz="2800" spc="509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The 	</a:t>
            </a:r>
            <a:r>
              <a:rPr sz="2800" dirty="0">
                <a:latin typeface="Arial MT"/>
                <a:cs typeface="Arial MT"/>
              </a:rPr>
              <a:t>pressure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stimulates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desire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urination.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137744"/>
            <a:ext cx="8615045" cy="58623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6870" indent="-344170" algn="just">
              <a:spcBef>
                <a:spcPts val="555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process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urine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formation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known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uropoeisis.</a:t>
            </a:r>
            <a:endParaRPr sz="2800">
              <a:latin typeface="Times New Roman"/>
              <a:cs typeface="Times New Roman"/>
            </a:endParaRPr>
          </a:p>
          <a:p>
            <a:pPr marL="356870" marR="8255" indent="-344805" algn="just">
              <a:lnSpc>
                <a:spcPts val="3840"/>
              </a:lnSpc>
              <a:spcBef>
                <a:spcPts val="19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Urine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formation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physiological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process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through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2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kidneys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filter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get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rid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21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waste</a:t>
            </a:r>
            <a:endParaRPr sz="2800">
              <a:latin typeface="Times New Roman"/>
              <a:cs typeface="Times New Roman"/>
            </a:endParaRPr>
          </a:p>
          <a:p>
            <a:pPr marL="356870" marR="9525" algn="just">
              <a:lnSpc>
                <a:spcPts val="3820"/>
              </a:lnSpc>
              <a:spcBef>
                <a:spcPts val="15"/>
              </a:spcBef>
            </a:pPr>
            <a:r>
              <a:rPr sz="2800" dirty="0">
                <a:latin typeface="Times New Roman"/>
                <a:cs typeface="Times New Roman"/>
              </a:rPr>
              <a:t>materials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excess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substances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keep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body’s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fluid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electrolyte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balance.</a:t>
            </a:r>
            <a:endParaRPr sz="2800">
              <a:latin typeface="Times New Roman"/>
              <a:cs typeface="Times New Roman"/>
            </a:endParaRPr>
          </a:p>
          <a:p>
            <a:pPr marL="356870" marR="7620" indent="-344805" algn="just">
              <a:lnSpc>
                <a:spcPts val="3820"/>
              </a:lnSpc>
              <a:spcBef>
                <a:spcPts val="2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5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important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process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human</a:t>
            </a:r>
            <a:r>
              <a:rPr sz="2800" spc="53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body,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responsible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eliminating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waste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maintaining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356870" algn="just">
              <a:spcBef>
                <a:spcPts val="275"/>
              </a:spcBef>
            </a:pPr>
            <a:r>
              <a:rPr sz="2800" dirty="0">
                <a:latin typeface="Times New Roman"/>
                <a:cs typeface="Times New Roman"/>
              </a:rPr>
              <a:t>balance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many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components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overall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health.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13900"/>
              </a:lnSpc>
              <a:spcBef>
                <a:spcPts val="15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Urine</a:t>
            </a:r>
            <a:r>
              <a:rPr sz="2800" spc="3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production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vital</a:t>
            </a:r>
            <a:r>
              <a:rPr sz="2800" spc="3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part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excretory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system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involves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different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stages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enable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elimination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metabolic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wastes,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excess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water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electrolytes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bloodstream.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88977"/>
            <a:ext cx="8616315" cy="52873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800" b="1" dirty="0">
                <a:latin typeface="Arial"/>
                <a:cs typeface="Arial"/>
              </a:rPr>
              <a:t>Significance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Urine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Formation</a:t>
            </a:r>
            <a:endParaRPr sz="2800">
              <a:latin typeface="Arial"/>
              <a:cs typeface="Arial"/>
            </a:endParaRPr>
          </a:p>
          <a:p>
            <a:pPr marL="356870" marR="9525" indent="-344805">
              <a:spcBef>
                <a:spcPts val="675"/>
              </a:spcBef>
              <a:buChar char="•"/>
              <a:tabLst>
                <a:tab pos="356870" algn="l"/>
                <a:tab pos="1287145" algn="l"/>
                <a:tab pos="2988310" algn="l"/>
                <a:tab pos="3823970" algn="l"/>
                <a:tab pos="5012690" algn="l"/>
                <a:tab pos="7193280" algn="l"/>
                <a:tab pos="7806055" algn="l"/>
              </a:tabLst>
            </a:pPr>
            <a:r>
              <a:rPr sz="2800" spc="-2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following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are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some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implications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urine formation:</a:t>
            </a:r>
            <a:endParaRPr sz="2800">
              <a:latin typeface="Arial MT"/>
              <a:cs typeface="Arial MT"/>
            </a:endParaRPr>
          </a:p>
          <a:p>
            <a:pPr marL="356870" marR="10160" indent="-344805">
              <a:spcBef>
                <a:spcPts val="675"/>
              </a:spcBef>
              <a:buFont typeface="Wingdings"/>
              <a:buChar char=""/>
              <a:tabLst>
                <a:tab pos="356870" algn="l"/>
                <a:tab pos="1131570" algn="l"/>
                <a:tab pos="2961005" algn="l"/>
                <a:tab pos="3415029" algn="l"/>
                <a:tab pos="4369435" algn="l"/>
                <a:tab pos="5186680" algn="l"/>
                <a:tab pos="5626100" algn="l"/>
                <a:tab pos="7488555" algn="l"/>
              </a:tabLst>
            </a:pPr>
            <a:r>
              <a:rPr sz="2800" spc="-2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production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urine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aids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eliminating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wastes </a:t>
            </a:r>
            <a:r>
              <a:rPr sz="2800" dirty="0">
                <a:latin typeface="Arial MT"/>
                <a:cs typeface="Arial MT"/>
              </a:rPr>
              <a:t>like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urea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creatinine.</a:t>
            </a:r>
            <a:endParaRPr sz="2800">
              <a:latin typeface="Arial MT"/>
              <a:cs typeface="Arial MT"/>
            </a:endParaRPr>
          </a:p>
          <a:p>
            <a:pPr marL="356870" marR="5080" indent="-344805">
              <a:spcBef>
                <a:spcPts val="675"/>
              </a:spcBef>
              <a:buFont typeface="Wingdings"/>
              <a:buChar char=""/>
              <a:tabLst>
                <a:tab pos="356870" algn="l"/>
                <a:tab pos="893444" algn="l"/>
                <a:tab pos="2079625" algn="l"/>
                <a:tab pos="3488054" algn="l"/>
                <a:tab pos="5744845" algn="l"/>
                <a:tab pos="6738620" algn="l"/>
                <a:tab pos="8220709" algn="l"/>
              </a:tabLst>
            </a:pPr>
            <a:r>
              <a:rPr sz="2800" spc="-25" dirty="0">
                <a:latin typeface="Arial MT"/>
                <a:cs typeface="Arial MT"/>
              </a:rPr>
              <a:t>It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helps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control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extracellular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fluid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volume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by </a:t>
            </a:r>
            <a:r>
              <a:rPr sz="2800" dirty="0">
                <a:latin typeface="Arial MT"/>
                <a:cs typeface="Arial MT"/>
              </a:rPr>
              <a:t>removing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extra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bodily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fluid.</a:t>
            </a:r>
            <a:endParaRPr sz="2800">
              <a:latin typeface="Arial MT"/>
              <a:cs typeface="Arial MT"/>
            </a:endParaRPr>
          </a:p>
          <a:p>
            <a:pPr marL="356870" marR="13970" indent="-344805">
              <a:spcBef>
                <a:spcPts val="675"/>
              </a:spcBef>
              <a:buFont typeface="Wingdings"/>
              <a:buChar char=""/>
              <a:tabLst>
                <a:tab pos="356870" algn="l"/>
                <a:tab pos="994410" algn="l"/>
                <a:tab pos="1436370" algn="l"/>
                <a:tab pos="3107055" algn="l"/>
                <a:tab pos="3659504" algn="l"/>
                <a:tab pos="4738370" algn="l"/>
                <a:tab pos="5829935" algn="l"/>
                <a:tab pos="6671309" algn="l"/>
                <a:tab pos="7131684" algn="l"/>
              </a:tabLst>
            </a:pPr>
            <a:r>
              <a:rPr sz="2800" spc="-25" dirty="0">
                <a:latin typeface="Arial MT"/>
                <a:cs typeface="Arial MT"/>
              </a:rPr>
              <a:t>pH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regulated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by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urine,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which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aids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removing </a:t>
            </a:r>
            <a:r>
              <a:rPr sz="2800" dirty="0">
                <a:latin typeface="Arial MT"/>
                <a:cs typeface="Arial MT"/>
              </a:rPr>
              <a:t>excess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acidic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plasma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components.</a:t>
            </a:r>
            <a:endParaRPr sz="2800">
              <a:latin typeface="Arial MT"/>
              <a:cs typeface="Arial MT"/>
            </a:endParaRPr>
          </a:p>
          <a:p>
            <a:pPr marL="356870" marR="9525" indent="-344805">
              <a:spcBef>
                <a:spcPts val="675"/>
              </a:spcBef>
              <a:buFont typeface="Wingdings"/>
              <a:buChar char=""/>
              <a:tabLst>
                <a:tab pos="356870" algn="l"/>
                <a:tab pos="1119505" algn="l"/>
                <a:tab pos="2475865" algn="l"/>
                <a:tab pos="3973195" algn="l"/>
                <a:tab pos="6210935" algn="l"/>
                <a:tab pos="6854190" algn="l"/>
              </a:tabLst>
            </a:pPr>
            <a:r>
              <a:rPr sz="2800" spc="-2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kidneys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maintain</a:t>
            </a:r>
            <a:r>
              <a:rPr sz="2800" dirty="0">
                <a:latin typeface="Arial MT"/>
                <a:cs typeface="Arial MT"/>
              </a:rPr>
              <a:t>	osmolarity</a:t>
            </a:r>
            <a:r>
              <a:rPr sz="2800" spc="33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or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electrolyte- </a:t>
            </a:r>
            <a:r>
              <a:rPr sz="2800" dirty="0">
                <a:latin typeface="Arial MT"/>
                <a:cs typeface="Arial MT"/>
              </a:rPr>
              <a:t>water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balance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concentrating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diluting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urine.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8977"/>
            <a:ext cx="8609330" cy="42094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800" b="1" dirty="0">
                <a:latin typeface="Arial"/>
                <a:cs typeface="Arial"/>
              </a:rPr>
              <a:t>Urine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Formation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Per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Day</a:t>
            </a:r>
            <a:endParaRPr sz="2800">
              <a:latin typeface="Arial"/>
              <a:cs typeface="Arial"/>
            </a:endParaRPr>
          </a:p>
          <a:p>
            <a:pPr marL="355600" marR="5080" indent="-343535" algn="just"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volume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1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produced</a:t>
            </a:r>
            <a:r>
              <a:rPr sz="2800" spc="1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both  </a:t>
            </a:r>
            <a:r>
              <a:rPr sz="2800" spc="-10" dirty="0">
                <a:latin typeface="Arial MT"/>
                <a:cs typeface="Arial MT"/>
              </a:rPr>
              <a:t>kidneys 	</a:t>
            </a:r>
            <a:r>
              <a:rPr sz="2800" dirty="0">
                <a:latin typeface="Arial MT"/>
                <a:cs typeface="Arial MT"/>
              </a:rPr>
              <a:t>each</a:t>
            </a:r>
            <a:r>
              <a:rPr sz="2800" spc="6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minute</a:t>
            </a:r>
            <a:r>
              <a:rPr sz="2800" spc="6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6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known</a:t>
            </a:r>
            <a:r>
              <a:rPr sz="2800" spc="6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6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6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glomerular</a:t>
            </a:r>
            <a:r>
              <a:rPr sz="2800" spc="6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filtration 	</a:t>
            </a:r>
            <a:r>
              <a:rPr sz="2800" dirty="0">
                <a:latin typeface="Arial MT"/>
                <a:cs typeface="Arial MT"/>
              </a:rPr>
              <a:t>rate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(GFR).</a:t>
            </a:r>
            <a:endParaRPr sz="2800">
              <a:latin typeface="Arial MT"/>
              <a:cs typeface="Arial MT"/>
            </a:endParaRPr>
          </a:p>
          <a:p>
            <a:pPr marL="355600" marR="5080" indent="-343535" algn="just">
              <a:spcBef>
                <a:spcPts val="68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Men</a:t>
            </a:r>
            <a:r>
              <a:rPr sz="2800" spc="484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generally</a:t>
            </a:r>
            <a:r>
              <a:rPr sz="2800" spc="49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create</a:t>
            </a:r>
            <a:r>
              <a:rPr sz="2800" spc="50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125</a:t>
            </a:r>
            <a:r>
              <a:rPr sz="2800" spc="49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mL/min</a:t>
            </a:r>
            <a:r>
              <a:rPr sz="2800" spc="49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495" dirty="0">
                <a:latin typeface="Arial MT"/>
                <a:cs typeface="Arial MT"/>
              </a:rPr>
              <a:t>  </a:t>
            </a:r>
            <a:r>
              <a:rPr sz="2800" spc="-10" dirty="0">
                <a:latin typeface="Arial MT"/>
                <a:cs typeface="Arial MT"/>
              </a:rPr>
              <a:t>filtrate, 	</a:t>
            </a:r>
            <a:r>
              <a:rPr sz="2800" dirty="0">
                <a:latin typeface="Arial MT"/>
                <a:cs typeface="Arial MT"/>
              </a:rPr>
              <a:t>whereas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women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make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105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mL/min.</a:t>
            </a:r>
            <a:endParaRPr sz="2800">
              <a:latin typeface="Arial MT"/>
              <a:cs typeface="Arial MT"/>
            </a:endParaRPr>
          </a:p>
          <a:p>
            <a:pPr marL="354965" marR="5715" indent="-342900" algn="just"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Reabsorption</a:t>
            </a:r>
            <a:r>
              <a:rPr sz="2800" spc="3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causes</a:t>
            </a:r>
            <a:r>
              <a:rPr sz="2800" spc="4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99%</a:t>
            </a:r>
            <a:r>
              <a:rPr sz="2800" spc="3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3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generated</a:t>
            </a:r>
            <a:r>
              <a:rPr sz="2800" spc="4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filtrate 	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229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return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20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circulation.</a:t>
            </a:r>
            <a:r>
              <a:rPr sz="2800" spc="2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Therefore,</a:t>
            </a:r>
            <a:r>
              <a:rPr sz="2800" spc="2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20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healthy</a:t>
            </a:r>
            <a:r>
              <a:rPr sz="2800" spc="1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human 	</a:t>
            </a:r>
            <a:r>
              <a:rPr sz="2800" dirty="0">
                <a:latin typeface="Arial MT"/>
                <a:cs typeface="Arial MT"/>
              </a:rPr>
              <a:t>body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only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1-</a:t>
            </a:r>
            <a:r>
              <a:rPr sz="2800" dirty="0">
                <a:latin typeface="Arial MT"/>
                <a:cs typeface="Arial MT"/>
              </a:rPr>
              <a:t>2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litres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urine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every </a:t>
            </a:r>
            <a:r>
              <a:rPr sz="2800" spc="-20" dirty="0">
                <a:latin typeface="Arial MT"/>
                <a:cs typeface="Arial MT"/>
              </a:rPr>
              <a:t>day.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95681"/>
            <a:ext cx="8609965" cy="66065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spcBef>
                <a:spcPts val="725"/>
              </a:spcBef>
            </a:pPr>
            <a:r>
              <a:rPr sz="2600" b="1" spc="-10" dirty="0">
                <a:latin typeface="Arial"/>
                <a:cs typeface="Arial"/>
              </a:rPr>
              <a:t>Conclusion</a:t>
            </a:r>
            <a:endParaRPr sz="2600">
              <a:latin typeface="Arial"/>
              <a:cs typeface="Arial"/>
            </a:endParaRPr>
          </a:p>
          <a:p>
            <a:pPr marL="356870" marR="5080" indent="-344805" algn="just">
              <a:spcBef>
                <a:spcPts val="63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dirty="0">
                <a:latin typeface="Arial MT"/>
                <a:cs typeface="Arial MT"/>
              </a:rPr>
              <a:t>In</a:t>
            </a:r>
            <a:r>
              <a:rPr sz="2600" spc="25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conclusion,</a:t>
            </a:r>
            <a:r>
              <a:rPr sz="2600" spc="2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formation</a:t>
            </a:r>
            <a:r>
              <a:rPr sz="2600" spc="2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urine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25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result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an </a:t>
            </a:r>
            <a:r>
              <a:rPr sz="2600" dirty="0">
                <a:latin typeface="Arial MT"/>
                <a:cs typeface="Arial MT"/>
              </a:rPr>
              <a:t>organized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set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physiological processes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that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take</a:t>
            </a:r>
            <a:r>
              <a:rPr sz="2600" spc="-10" dirty="0">
                <a:latin typeface="Arial MT"/>
                <a:cs typeface="Arial MT"/>
              </a:rPr>
              <a:t> place </a:t>
            </a:r>
            <a:r>
              <a:rPr sz="2600" dirty="0">
                <a:latin typeface="Arial MT"/>
                <a:cs typeface="Arial MT"/>
              </a:rPr>
              <a:t>inside</a:t>
            </a:r>
            <a:r>
              <a:rPr sz="2600" spc="4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4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kidneys.</a:t>
            </a:r>
            <a:r>
              <a:rPr sz="2600" spc="4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It</a:t>
            </a:r>
            <a:r>
              <a:rPr sz="2600" spc="3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acts</a:t>
            </a:r>
            <a:r>
              <a:rPr sz="2600" spc="4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4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4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crucial</a:t>
            </a:r>
            <a:r>
              <a:rPr sz="2600" spc="4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mechanism</a:t>
            </a:r>
            <a:r>
              <a:rPr sz="2600" spc="40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for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415" dirty="0">
                <a:latin typeface="Arial MT"/>
                <a:cs typeface="Arial MT"/>
              </a:rPr>
              <a:t>   </a:t>
            </a:r>
            <a:r>
              <a:rPr sz="2600" dirty="0">
                <a:latin typeface="Arial MT"/>
                <a:cs typeface="Arial MT"/>
              </a:rPr>
              <a:t>management</a:t>
            </a:r>
            <a:r>
              <a:rPr sz="2600" spc="420" dirty="0">
                <a:latin typeface="Arial MT"/>
                <a:cs typeface="Arial MT"/>
              </a:rPr>
              <a:t>  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415" dirty="0">
                <a:latin typeface="Arial MT"/>
                <a:cs typeface="Arial MT"/>
              </a:rPr>
              <a:t>   </a:t>
            </a:r>
            <a:r>
              <a:rPr sz="2600" dirty="0">
                <a:latin typeface="Arial MT"/>
                <a:cs typeface="Arial MT"/>
              </a:rPr>
              <a:t>fluid</a:t>
            </a:r>
            <a:r>
              <a:rPr sz="2600" spc="420" dirty="0">
                <a:latin typeface="Arial MT"/>
                <a:cs typeface="Arial MT"/>
              </a:rPr>
              <a:t>   </a:t>
            </a:r>
            <a:r>
              <a:rPr sz="2600" dirty="0">
                <a:latin typeface="Arial MT"/>
                <a:cs typeface="Arial MT"/>
              </a:rPr>
              <a:t>balance,</a:t>
            </a:r>
            <a:r>
              <a:rPr sz="2600" spc="415" dirty="0">
                <a:latin typeface="Arial MT"/>
                <a:cs typeface="Arial MT"/>
              </a:rPr>
              <a:t>   </a:t>
            </a:r>
            <a:r>
              <a:rPr sz="2600" spc="-10" dirty="0">
                <a:latin typeface="Arial MT"/>
                <a:cs typeface="Arial MT"/>
              </a:rPr>
              <a:t>electrolyte </a:t>
            </a:r>
            <a:r>
              <a:rPr sz="2600" dirty="0">
                <a:latin typeface="Arial MT"/>
                <a:cs typeface="Arial MT"/>
              </a:rPr>
              <a:t>equilibrium,</a:t>
            </a:r>
            <a:r>
              <a:rPr sz="2600" spc="2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2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waste</a:t>
            </a:r>
            <a:r>
              <a:rPr sz="2600" spc="25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disposal,</a:t>
            </a:r>
            <a:r>
              <a:rPr sz="2600" spc="2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all</a:t>
            </a:r>
            <a:r>
              <a:rPr sz="2600" spc="2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2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</a:t>
            </a:r>
            <a:r>
              <a:rPr sz="2600" spc="2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contribute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12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3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overall</a:t>
            </a:r>
            <a:r>
              <a:rPr sz="2600" spc="14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health</a:t>
            </a:r>
            <a:r>
              <a:rPr sz="2600" spc="13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13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equilibrium</a:t>
            </a:r>
            <a:r>
              <a:rPr sz="2600" spc="15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13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30" dirty="0">
                <a:latin typeface="Arial MT"/>
                <a:cs typeface="Arial MT"/>
              </a:rPr>
              <a:t>  </a:t>
            </a:r>
            <a:r>
              <a:rPr sz="2600" spc="-10" dirty="0">
                <a:latin typeface="Arial MT"/>
                <a:cs typeface="Arial MT"/>
              </a:rPr>
              <a:t>body’s </a:t>
            </a:r>
            <a:r>
              <a:rPr sz="2600" dirty="0">
                <a:latin typeface="Arial MT"/>
                <a:cs typeface="Arial MT"/>
              </a:rPr>
              <a:t>internal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environment.</a:t>
            </a:r>
            <a:endParaRPr sz="2600">
              <a:latin typeface="Arial MT"/>
              <a:cs typeface="Arial MT"/>
            </a:endParaRPr>
          </a:p>
          <a:p>
            <a:pPr marL="356870" marR="6350" indent="-344805" algn="just">
              <a:spcBef>
                <a:spcPts val="63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dirty="0">
                <a:latin typeface="Arial MT"/>
                <a:cs typeface="Arial MT"/>
              </a:rPr>
              <a:t>Several</a:t>
            </a:r>
            <a:r>
              <a:rPr sz="2600" spc="3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steps</a:t>
            </a:r>
            <a:r>
              <a:rPr sz="2600" spc="3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</a:t>
            </a:r>
            <a:r>
              <a:rPr sz="2600" spc="3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involved</a:t>
            </a:r>
            <a:r>
              <a:rPr sz="2600" spc="3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3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urine</a:t>
            </a:r>
            <a:r>
              <a:rPr sz="2600" spc="3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formation,</a:t>
            </a:r>
            <a:r>
              <a:rPr sz="2600" spc="3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such</a:t>
            </a:r>
            <a:r>
              <a:rPr sz="2600" spc="32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as </a:t>
            </a:r>
            <a:r>
              <a:rPr sz="2600" dirty="0">
                <a:latin typeface="Arial MT"/>
                <a:cs typeface="Arial MT"/>
              </a:rPr>
              <a:t>glomerular</a:t>
            </a:r>
            <a:r>
              <a:rPr sz="2600" spc="2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filtration,</a:t>
            </a:r>
            <a:r>
              <a:rPr sz="2600" spc="2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selective</a:t>
            </a:r>
            <a:r>
              <a:rPr sz="2600" spc="1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reabsorption,</a:t>
            </a:r>
            <a:r>
              <a:rPr sz="2600" spc="2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21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tubular </a:t>
            </a:r>
            <a:r>
              <a:rPr sz="2600" dirty="0">
                <a:latin typeface="Arial MT"/>
                <a:cs typeface="Arial MT"/>
              </a:rPr>
              <a:t>secretion.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nephron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basic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structural</a:t>
            </a:r>
            <a:r>
              <a:rPr sz="2600" spc="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unit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4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the </a:t>
            </a:r>
            <a:r>
              <a:rPr sz="2600" dirty="0">
                <a:latin typeface="Arial MT"/>
                <a:cs typeface="Arial MT"/>
              </a:rPr>
              <a:t>kidney</a:t>
            </a:r>
            <a:r>
              <a:rPr sz="2600" spc="6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6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every</a:t>
            </a:r>
            <a:r>
              <a:rPr sz="2600" spc="7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nephron</a:t>
            </a:r>
            <a:r>
              <a:rPr sz="2600" spc="8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passes</a:t>
            </a:r>
            <a:r>
              <a:rPr sz="2600" spc="7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through</a:t>
            </a:r>
            <a:r>
              <a:rPr sz="2600" spc="7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all</a:t>
            </a:r>
            <a:r>
              <a:rPr sz="2600" spc="65" dirty="0">
                <a:latin typeface="Arial MT"/>
                <a:cs typeface="Arial MT"/>
              </a:rPr>
              <a:t>  </a:t>
            </a:r>
            <a:r>
              <a:rPr sz="2600" spc="-10" dirty="0">
                <a:latin typeface="Arial MT"/>
                <a:cs typeface="Arial MT"/>
              </a:rPr>
              <a:t>three </a:t>
            </a:r>
            <a:r>
              <a:rPr sz="2600" dirty="0">
                <a:latin typeface="Arial MT"/>
                <a:cs typeface="Arial MT"/>
              </a:rPr>
              <a:t>phases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urine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creation.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First,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it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produces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concentrated </a:t>
            </a:r>
            <a:r>
              <a:rPr sz="2600" dirty="0">
                <a:latin typeface="Arial MT"/>
                <a:cs typeface="Arial MT"/>
              </a:rPr>
              <a:t>urine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carried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2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2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urinary</a:t>
            </a:r>
            <a:r>
              <a:rPr sz="2600" spc="2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bladder</a:t>
            </a:r>
            <a:r>
              <a:rPr sz="2600" spc="2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via</a:t>
            </a:r>
            <a:r>
              <a:rPr sz="2600" spc="2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25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ureters</a:t>
            </a:r>
            <a:r>
              <a:rPr sz="2600" spc="28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and </a:t>
            </a:r>
            <a:r>
              <a:rPr sz="2600" dirty="0">
                <a:latin typeface="Arial MT"/>
                <a:cs typeface="Arial MT"/>
              </a:rPr>
              <a:t>subsequently</a:t>
            </a:r>
            <a:r>
              <a:rPr sz="2600" spc="-2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expelled</a:t>
            </a:r>
            <a:r>
              <a:rPr sz="2600" spc="-2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from</a:t>
            </a:r>
            <a:r>
              <a:rPr sz="2600" spc="-2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2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body</a:t>
            </a:r>
            <a:r>
              <a:rPr sz="2600" spc="-25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by</a:t>
            </a:r>
            <a:r>
              <a:rPr sz="2600" spc="6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30" dirty="0">
                <a:latin typeface="Arial MT"/>
                <a:cs typeface="Arial MT"/>
              </a:rPr>
              <a:t>  </a:t>
            </a:r>
            <a:r>
              <a:rPr sz="2600" spc="-10" dirty="0">
                <a:latin typeface="Arial MT"/>
                <a:cs typeface="Arial MT"/>
              </a:rPr>
              <a:t>kidneys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other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organs.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130429"/>
            <a:ext cx="8612505" cy="628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13999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</a:tabLst>
            </a:pPr>
            <a:r>
              <a:rPr sz="3000" dirty="0">
                <a:latin typeface="Times New Roman"/>
                <a:cs typeface="Times New Roman"/>
              </a:rPr>
              <a:t>Urine</a:t>
            </a:r>
            <a:r>
              <a:rPr sz="3000" spc="12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is</a:t>
            </a:r>
            <a:r>
              <a:rPr sz="3000" spc="13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a</a:t>
            </a:r>
            <a:r>
              <a:rPr sz="3000" spc="12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watery</a:t>
            </a:r>
            <a:r>
              <a:rPr sz="3000" spc="14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or</a:t>
            </a:r>
            <a:r>
              <a:rPr sz="3000" spc="135" dirty="0">
                <a:latin typeface="Times New Roman"/>
                <a:cs typeface="Times New Roman"/>
              </a:rPr>
              <a:t>  </a:t>
            </a:r>
            <a:r>
              <a:rPr sz="3000" spc="-25" dirty="0">
                <a:latin typeface="Times New Roman"/>
                <a:cs typeface="Times New Roman"/>
              </a:rPr>
              <a:t>semi-</a:t>
            </a:r>
            <a:r>
              <a:rPr sz="3000" dirty="0">
                <a:latin typeface="Times New Roman"/>
                <a:cs typeface="Times New Roman"/>
              </a:rPr>
              <a:t>solid</a:t>
            </a:r>
            <a:r>
              <a:rPr sz="3000" spc="14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concentration</a:t>
            </a:r>
            <a:r>
              <a:rPr sz="3000" spc="150" dirty="0">
                <a:latin typeface="Times New Roman"/>
                <a:cs typeface="Times New Roman"/>
              </a:rPr>
              <a:t>  </a:t>
            </a:r>
            <a:r>
              <a:rPr sz="3000" spc="-25" dirty="0">
                <a:latin typeface="Times New Roman"/>
                <a:cs typeface="Times New Roman"/>
              </a:rPr>
              <a:t>of </a:t>
            </a:r>
            <a:r>
              <a:rPr sz="3000" dirty="0">
                <a:latin typeface="Times New Roman"/>
                <a:cs typeface="Times New Roman"/>
              </a:rPr>
              <a:t>waste</a:t>
            </a:r>
            <a:r>
              <a:rPr sz="3000" spc="5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generated</a:t>
            </a:r>
            <a:r>
              <a:rPr sz="3000" spc="6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by</a:t>
            </a:r>
            <a:r>
              <a:rPr sz="3000" spc="6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both</a:t>
            </a:r>
            <a:r>
              <a:rPr sz="3000" spc="6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humans</a:t>
            </a:r>
            <a:r>
              <a:rPr sz="3000" spc="6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6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animals</a:t>
            </a:r>
            <a:r>
              <a:rPr sz="3000" spc="6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as</a:t>
            </a:r>
            <a:r>
              <a:rPr sz="3000" spc="60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a </a:t>
            </a:r>
            <a:r>
              <a:rPr sz="3000" dirty="0">
                <a:latin typeface="Times New Roman"/>
                <a:cs typeface="Times New Roman"/>
              </a:rPr>
              <a:t>result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physiological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processes.</a:t>
            </a:r>
            <a:endParaRPr sz="30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ts val="4110"/>
              </a:lnSpc>
              <a:spcBef>
                <a:spcPts val="220"/>
              </a:spcBef>
              <a:buFont typeface="Wingdings"/>
              <a:buChar char=""/>
              <a:tabLst>
                <a:tab pos="356870" algn="l"/>
              </a:tabLst>
            </a:pPr>
            <a:r>
              <a:rPr sz="3000" dirty="0">
                <a:latin typeface="Times New Roman"/>
                <a:cs typeface="Times New Roman"/>
              </a:rPr>
              <a:t>It</a:t>
            </a:r>
            <a:r>
              <a:rPr sz="3000" spc="6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also</a:t>
            </a:r>
            <a:r>
              <a:rPr sz="3000" spc="7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contains</a:t>
            </a:r>
            <a:r>
              <a:rPr sz="3000" spc="7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hazardous</a:t>
            </a:r>
            <a:r>
              <a:rPr sz="3000" spc="7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substances</a:t>
            </a:r>
            <a:r>
              <a:rPr sz="3000" spc="6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produced</a:t>
            </a:r>
            <a:r>
              <a:rPr sz="3000" spc="70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by </a:t>
            </a:r>
            <a:r>
              <a:rPr sz="3000" dirty="0">
                <a:latin typeface="Times New Roman"/>
                <a:cs typeface="Times New Roman"/>
              </a:rPr>
              <a:t>excretory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organs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during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fluid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circulation.</a:t>
            </a:r>
            <a:endParaRPr sz="3000">
              <a:latin typeface="Times New Roman"/>
              <a:cs typeface="Times New Roman"/>
            </a:endParaRPr>
          </a:p>
          <a:p>
            <a:pPr marL="356870" indent="-344170" algn="just">
              <a:spcBef>
                <a:spcPts val="280"/>
              </a:spcBef>
              <a:buFont typeface="Wingdings"/>
              <a:buChar char=""/>
              <a:tabLst>
                <a:tab pos="356870" algn="l"/>
              </a:tabLst>
            </a:pPr>
            <a:r>
              <a:rPr sz="3000" dirty="0">
                <a:latin typeface="Times New Roman"/>
                <a:cs typeface="Times New Roman"/>
              </a:rPr>
              <a:t>Urine</a:t>
            </a:r>
            <a:r>
              <a:rPr sz="3000" spc="5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is</a:t>
            </a:r>
            <a:r>
              <a:rPr sz="3000" spc="5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one</a:t>
            </a:r>
            <a:r>
              <a:rPr sz="3000" spc="5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5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5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waste</a:t>
            </a:r>
            <a:r>
              <a:rPr sz="3000" spc="5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products</a:t>
            </a:r>
            <a:r>
              <a:rPr sz="3000" spc="5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that</a:t>
            </a:r>
            <a:r>
              <a:rPr sz="3000" spc="5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5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human</a:t>
            </a:r>
            <a:endParaRPr sz="3000">
              <a:latin typeface="Times New Roman"/>
              <a:cs typeface="Times New Roman"/>
            </a:endParaRPr>
          </a:p>
          <a:p>
            <a:pPr marL="356870" algn="just">
              <a:spcBef>
                <a:spcPts val="505"/>
              </a:spcBef>
            </a:pPr>
            <a:r>
              <a:rPr sz="3000" dirty="0">
                <a:latin typeface="Times New Roman"/>
                <a:cs typeface="Times New Roman"/>
              </a:rPr>
              <a:t>body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routinely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excretes.</a:t>
            </a:r>
            <a:endParaRPr sz="3000">
              <a:latin typeface="Times New Roman"/>
              <a:cs typeface="Times New Roman"/>
            </a:endParaRPr>
          </a:p>
          <a:p>
            <a:pPr marL="356870" indent="-344170" algn="just">
              <a:spcBef>
                <a:spcPts val="505"/>
              </a:spcBef>
              <a:buFont typeface="Wingdings"/>
              <a:buChar char=""/>
              <a:tabLst>
                <a:tab pos="356870" algn="l"/>
              </a:tabLst>
            </a:pPr>
            <a:r>
              <a:rPr sz="3000" dirty="0">
                <a:latin typeface="Times New Roman"/>
                <a:cs typeface="Times New Roman"/>
              </a:rPr>
              <a:t>Kidneys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are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essential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elimination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process.</a:t>
            </a:r>
            <a:endParaRPr sz="3000">
              <a:latin typeface="Times New Roman"/>
              <a:cs typeface="Times New Roman"/>
            </a:endParaRPr>
          </a:p>
          <a:p>
            <a:pPr marL="356870" marR="7620" indent="-344805" algn="just">
              <a:lnSpc>
                <a:spcPct val="114100"/>
              </a:lnSpc>
              <a:buFont typeface="Wingdings"/>
              <a:buChar char=""/>
              <a:tabLst>
                <a:tab pos="356870" algn="l"/>
              </a:tabLst>
            </a:pPr>
            <a:r>
              <a:rPr sz="3000" dirty="0">
                <a:latin typeface="Times New Roman"/>
                <a:cs typeface="Times New Roman"/>
              </a:rPr>
              <a:t>Both</a:t>
            </a:r>
            <a:r>
              <a:rPr sz="3000" spc="3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organic</a:t>
            </a:r>
            <a:r>
              <a:rPr sz="3000" spc="3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3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inorganic</a:t>
            </a:r>
            <a:r>
              <a:rPr sz="3000" spc="3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chemicals</a:t>
            </a:r>
            <a:r>
              <a:rPr sz="3000" spc="3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can</a:t>
            </a:r>
            <a:r>
              <a:rPr sz="3000" spc="3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</a:t>
            </a:r>
            <a:r>
              <a:rPr sz="3000" spc="3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found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2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urine.</a:t>
            </a:r>
            <a:r>
              <a:rPr sz="3000" spc="2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Urine</a:t>
            </a:r>
            <a:r>
              <a:rPr sz="3000" spc="2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can</a:t>
            </a:r>
            <a:r>
              <a:rPr sz="3000" spc="2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contain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organic</a:t>
            </a:r>
            <a:r>
              <a:rPr sz="3000" spc="254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compounds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such </a:t>
            </a:r>
            <a:r>
              <a:rPr sz="3000" dirty="0">
                <a:latin typeface="Times New Roman"/>
                <a:cs typeface="Times New Roman"/>
              </a:rPr>
              <a:t>as</a:t>
            </a:r>
            <a:r>
              <a:rPr sz="3000" spc="4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urea,</a:t>
            </a:r>
            <a:r>
              <a:rPr sz="3000" spc="4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creatinine</a:t>
            </a:r>
            <a:r>
              <a:rPr sz="3000" spc="4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484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uric</a:t>
            </a:r>
            <a:r>
              <a:rPr sz="3000" spc="4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acid.</a:t>
            </a:r>
            <a:r>
              <a:rPr sz="3000" spc="4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Chloride,</a:t>
            </a:r>
            <a:r>
              <a:rPr sz="3000" spc="4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sodium,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potassium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are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examples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inorganic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solutes.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30429"/>
            <a:ext cx="8608060" cy="211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6350" indent="-344805">
              <a:lnSpc>
                <a:spcPct val="1141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</a:tabLst>
            </a:pPr>
            <a:r>
              <a:rPr sz="3000" dirty="0">
                <a:latin typeface="Times New Roman"/>
                <a:cs typeface="Times New Roman"/>
              </a:rPr>
              <a:t>Its</a:t>
            </a:r>
            <a:r>
              <a:rPr sz="3000" spc="1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acidic</a:t>
            </a:r>
            <a:r>
              <a:rPr sz="3000" spc="1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pH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1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about</a:t>
            </a:r>
            <a:r>
              <a:rPr sz="3000" spc="1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6</a:t>
            </a:r>
            <a:r>
              <a:rPr sz="3000" spc="1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is</a:t>
            </a:r>
            <a:r>
              <a:rPr sz="3000" spc="1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caused</a:t>
            </a:r>
            <a:r>
              <a:rPr sz="3000" spc="1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by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1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presence</a:t>
            </a:r>
            <a:r>
              <a:rPr sz="3000" spc="18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of </a:t>
            </a:r>
            <a:r>
              <a:rPr sz="3000" spc="-10" dirty="0">
                <a:latin typeface="Times New Roman"/>
                <a:cs typeface="Times New Roman"/>
              </a:rPr>
              <a:t>proteins.</a:t>
            </a:r>
            <a:endParaRPr sz="3000">
              <a:latin typeface="Times New Roman"/>
              <a:cs typeface="Times New Roman"/>
            </a:endParaRPr>
          </a:p>
          <a:p>
            <a:pPr marL="356870" marR="5080" indent="-344805">
              <a:lnSpc>
                <a:spcPts val="4110"/>
              </a:lnSpc>
              <a:spcBef>
                <a:spcPts val="90"/>
              </a:spcBef>
              <a:buFont typeface="Wingdings"/>
              <a:buChar char=""/>
              <a:tabLst>
                <a:tab pos="356870" algn="l"/>
                <a:tab pos="835660" algn="l"/>
                <a:tab pos="2116455" algn="l"/>
                <a:tab pos="3390900" algn="l"/>
                <a:tab pos="4866640" algn="l"/>
                <a:tab pos="5278120" algn="l"/>
                <a:tab pos="6854190" algn="l"/>
              </a:tabLst>
            </a:pPr>
            <a:r>
              <a:rPr sz="3000" spc="-25" dirty="0">
                <a:latin typeface="Times New Roman"/>
                <a:cs typeface="Times New Roman"/>
              </a:rPr>
              <a:t>In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healthy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people,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b="1" spc="-10" dirty="0">
                <a:latin typeface="Times New Roman"/>
                <a:cs typeface="Times New Roman"/>
              </a:rPr>
              <a:t>urobilin</a:t>
            </a:r>
            <a:r>
              <a:rPr sz="3000" b="1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is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primarily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responsible </a:t>
            </a:r>
            <a:r>
              <a:rPr sz="3000" dirty="0">
                <a:latin typeface="Times New Roman"/>
                <a:cs typeface="Times New Roman"/>
              </a:rPr>
              <a:t>for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color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urine.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8976"/>
            <a:ext cx="8610600" cy="32346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34365">
              <a:spcBef>
                <a:spcPts val="770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Physiology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</a:t>
            </a:r>
            <a:r>
              <a:rPr sz="2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mechanism</a:t>
            </a:r>
            <a:r>
              <a:rPr sz="28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Urine</a:t>
            </a:r>
            <a:r>
              <a:rPr sz="28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formation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spcBef>
                <a:spcPts val="675"/>
              </a:spcBef>
              <a:buChar char="•"/>
              <a:tabLst>
                <a:tab pos="356870" algn="l"/>
                <a:tab pos="1348105" algn="l"/>
                <a:tab pos="1451610" algn="l"/>
                <a:tab pos="2131695" algn="l"/>
                <a:tab pos="3107055" algn="l"/>
                <a:tab pos="4320540" algn="l"/>
                <a:tab pos="5787390" algn="l"/>
                <a:tab pos="6229350" algn="l"/>
                <a:tab pos="6887845" algn="l"/>
                <a:tab pos="8300084" algn="l"/>
              </a:tabLst>
            </a:pPr>
            <a:r>
              <a:rPr sz="2800" spc="-10" dirty="0">
                <a:latin typeface="Arial MT"/>
                <a:cs typeface="Arial MT"/>
              </a:rPr>
              <a:t>There</a:t>
            </a:r>
            <a:r>
              <a:rPr sz="2800" dirty="0">
                <a:latin typeface="Arial MT"/>
                <a:cs typeface="Arial MT"/>
              </a:rPr>
              <a:t>		</a:t>
            </a:r>
            <a:r>
              <a:rPr sz="2800" spc="-25" dirty="0">
                <a:latin typeface="Arial MT"/>
                <a:cs typeface="Arial MT"/>
              </a:rPr>
              <a:t>are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three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stages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involved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process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of </a:t>
            </a:r>
            <a:r>
              <a:rPr sz="2800" spc="-10" dirty="0">
                <a:latin typeface="Arial MT"/>
                <a:cs typeface="Arial MT"/>
              </a:rPr>
              <a:t>urine</a:t>
            </a:r>
            <a:r>
              <a:rPr sz="2800" dirty="0">
                <a:latin typeface="Arial MT"/>
                <a:cs typeface="Arial MT"/>
              </a:rPr>
              <a:t>	formation.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They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are:</a:t>
            </a:r>
            <a:endParaRPr sz="2800">
              <a:latin typeface="Arial MT"/>
              <a:cs typeface="Arial MT"/>
            </a:endParaRPr>
          </a:p>
          <a:p>
            <a:pPr marL="1377315" lvl="1" indent="-450215">
              <a:spcBef>
                <a:spcPts val="780"/>
              </a:spcBef>
              <a:buAutoNum type="arabicPeriod"/>
              <a:tabLst>
                <a:tab pos="1377315" algn="l"/>
              </a:tabLst>
            </a:pPr>
            <a:r>
              <a:rPr sz="3200" dirty="0">
                <a:latin typeface="Arial MT"/>
                <a:cs typeface="Arial MT"/>
              </a:rPr>
              <a:t>Glomerular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filtration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or</a:t>
            </a:r>
            <a:r>
              <a:rPr sz="3200" spc="-10" dirty="0">
                <a:latin typeface="Arial MT"/>
                <a:cs typeface="Arial MT"/>
              </a:rPr>
              <a:t> ultra-filtration</a:t>
            </a:r>
            <a:endParaRPr sz="3200">
              <a:latin typeface="Arial MT"/>
              <a:cs typeface="Arial MT"/>
            </a:endParaRPr>
          </a:p>
          <a:p>
            <a:pPr marL="1377315" lvl="1" indent="-450215">
              <a:spcBef>
                <a:spcPts val="770"/>
              </a:spcBef>
              <a:buAutoNum type="arabicPeriod"/>
              <a:tabLst>
                <a:tab pos="1377315" algn="l"/>
              </a:tabLst>
            </a:pPr>
            <a:r>
              <a:rPr sz="3200" dirty="0">
                <a:latin typeface="Arial MT"/>
                <a:cs typeface="Arial MT"/>
              </a:rPr>
              <a:t>Selective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reabsorption</a:t>
            </a:r>
            <a:endParaRPr sz="3200">
              <a:latin typeface="Arial MT"/>
              <a:cs typeface="Arial MT"/>
            </a:endParaRPr>
          </a:p>
          <a:p>
            <a:pPr marL="1377315" lvl="1" indent="-450215">
              <a:spcBef>
                <a:spcPts val="770"/>
              </a:spcBef>
              <a:buAutoNum type="arabicPeriod"/>
              <a:tabLst>
                <a:tab pos="1377315" algn="l"/>
              </a:tabLst>
            </a:pPr>
            <a:r>
              <a:rPr sz="3200" dirty="0">
                <a:latin typeface="Arial MT"/>
                <a:cs typeface="Arial MT"/>
              </a:rPr>
              <a:t>Tubular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secretion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799"/>
            <a:ext cx="8305800" cy="61721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92634"/>
            <a:ext cx="8613775" cy="668708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just">
              <a:spcBef>
                <a:spcPts val="745"/>
              </a:spcBef>
            </a:pPr>
            <a:r>
              <a:rPr sz="27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Glomerular</a:t>
            </a:r>
            <a:r>
              <a:rPr sz="27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filtration</a:t>
            </a:r>
            <a:endParaRPr sz="2700">
              <a:latin typeface="Times New Roman"/>
              <a:cs typeface="Times New Roman"/>
            </a:endParaRPr>
          </a:p>
          <a:p>
            <a:pPr marL="355600" marR="10795" indent="-343535" algn="just">
              <a:spcBef>
                <a:spcPts val="655"/>
              </a:spcBef>
              <a:buChar char="•"/>
              <a:tabLst>
                <a:tab pos="356870" algn="l"/>
              </a:tabLst>
            </a:pP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4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initial</a:t>
            </a:r>
            <a:r>
              <a:rPr sz="2700" spc="4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stage</a:t>
            </a:r>
            <a:r>
              <a:rPr sz="2700" spc="5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5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5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mechanism</a:t>
            </a:r>
            <a:r>
              <a:rPr sz="2700" spc="48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4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urine</a:t>
            </a:r>
            <a:r>
              <a:rPr sz="2700" spc="5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formation</a:t>
            </a:r>
            <a:r>
              <a:rPr sz="2700" spc="52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is 	</a:t>
            </a:r>
            <a:r>
              <a:rPr sz="2700" dirty="0">
                <a:latin typeface="Times New Roman"/>
                <a:cs typeface="Times New Roman"/>
              </a:rPr>
              <a:t>glomerular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filtration</a:t>
            </a:r>
            <a:endParaRPr sz="2700">
              <a:latin typeface="Times New Roman"/>
              <a:cs typeface="Times New Roman"/>
            </a:endParaRPr>
          </a:p>
          <a:p>
            <a:pPr marL="355600" marR="12700" indent="-343535" algn="just">
              <a:spcBef>
                <a:spcPts val="650"/>
              </a:spcBef>
              <a:buChar char="•"/>
              <a:tabLst>
                <a:tab pos="356870" algn="l"/>
              </a:tabLst>
            </a:pPr>
            <a:r>
              <a:rPr sz="2700" dirty="0">
                <a:latin typeface="Times New Roman"/>
                <a:cs typeface="Times New Roman"/>
              </a:rPr>
              <a:t>This</a:t>
            </a:r>
            <a:r>
              <a:rPr sz="2700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takes</a:t>
            </a:r>
            <a:r>
              <a:rPr sz="2700" spc="4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place</a:t>
            </a:r>
            <a:r>
              <a:rPr sz="2700" spc="4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through</a:t>
            </a:r>
            <a:r>
              <a:rPr sz="2700" spc="48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semipermeable</a:t>
            </a:r>
            <a:r>
              <a:rPr sz="2700" spc="4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walls</a:t>
            </a:r>
            <a:r>
              <a:rPr sz="2700" spc="4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45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the 	</a:t>
            </a:r>
            <a:r>
              <a:rPr sz="2700" dirty="0">
                <a:latin typeface="Times New Roman"/>
                <a:cs typeface="Times New Roman"/>
              </a:rPr>
              <a:t>glomerular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capillaries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Bowman’s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capsule.</a:t>
            </a:r>
            <a:endParaRPr sz="2700">
              <a:latin typeface="Times New Roman"/>
              <a:cs typeface="Times New Roman"/>
            </a:endParaRPr>
          </a:p>
          <a:p>
            <a:pPr marL="356870" marR="5080" indent="-344805" algn="just">
              <a:spcBef>
                <a:spcPts val="650"/>
              </a:spcBef>
              <a:buChar char="•"/>
              <a:tabLst>
                <a:tab pos="356870" algn="l"/>
              </a:tabLst>
            </a:pP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25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afferent</a:t>
            </a:r>
            <a:r>
              <a:rPr sz="2700" spc="254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arterioles</a:t>
            </a:r>
            <a:r>
              <a:rPr sz="2700" spc="254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supplying</a:t>
            </a:r>
            <a:r>
              <a:rPr sz="2700" spc="27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blood</a:t>
            </a:r>
            <a:r>
              <a:rPr sz="2700" spc="25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260" dirty="0">
                <a:latin typeface="Times New Roman"/>
                <a:cs typeface="Times New Roman"/>
              </a:rPr>
              <a:t>  </a:t>
            </a:r>
            <a:r>
              <a:rPr sz="2700" spc="-10" dirty="0">
                <a:latin typeface="Times New Roman"/>
                <a:cs typeface="Times New Roman"/>
              </a:rPr>
              <a:t>glomerular </a:t>
            </a:r>
            <a:r>
              <a:rPr sz="2700" dirty="0">
                <a:latin typeface="Times New Roman"/>
                <a:cs typeface="Times New Roman"/>
              </a:rPr>
              <a:t>capsule</a:t>
            </a:r>
            <a:r>
              <a:rPr sz="2700" spc="4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carries</a:t>
            </a:r>
            <a:r>
              <a:rPr sz="2700" spc="4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useful</a:t>
            </a:r>
            <a:r>
              <a:rPr sz="2700" spc="3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as</a:t>
            </a:r>
            <a:r>
              <a:rPr sz="2700" spc="4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well</a:t>
            </a:r>
            <a:r>
              <a:rPr sz="2700" spc="3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as</a:t>
            </a:r>
            <a:r>
              <a:rPr sz="2700" spc="3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harmful</a:t>
            </a:r>
            <a:r>
              <a:rPr sz="2700" spc="4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substances.</a:t>
            </a:r>
            <a:r>
              <a:rPr sz="2700" spc="38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The </a:t>
            </a:r>
            <a:r>
              <a:rPr sz="2700" dirty="0">
                <a:latin typeface="Times New Roman"/>
                <a:cs typeface="Times New Roman"/>
              </a:rPr>
              <a:t>useful</a:t>
            </a:r>
            <a:r>
              <a:rPr sz="2700" spc="26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substances</a:t>
            </a:r>
            <a:r>
              <a:rPr sz="2700" spc="27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are</a:t>
            </a:r>
            <a:r>
              <a:rPr sz="2700" spc="26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glucose,</a:t>
            </a:r>
            <a:r>
              <a:rPr sz="2700" spc="27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amino</a:t>
            </a:r>
            <a:r>
              <a:rPr sz="2700" spc="27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acids,</a:t>
            </a:r>
            <a:r>
              <a:rPr sz="2700" spc="265" dirty="0">
                <a:latin typeface="Times New Roman"/>
                <a:cs typeface="Times New Roman"/>
              </a:rPr>
              <a:t>  </a:t>
            </a:r>
            <a:r>
              <a:rPr sz="2700" spc="-10" dirty="0">
                <a:latin typeface="Times New Roman"/>
                <a:cs typeface="Times New Roman"/>
              </a:rPr>
              <a:t>vitamins, </a:t>
            </a:r>
            <a:r>
              <a:rPr sz="2700" dirty="0">
                <a:latin typeface="Times New Roman"/>
                <a:cs typeface="Times New Roman"/>
              </a:rPr>
              <a:t>hormones,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electrolytes,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ions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etc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harmful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substances </a:t>
            </a:r>
            <a:r>
              <a:rPr sz="2700" dirty="0">
                <a:latin typeface="Times New Roman"/>
                <a:cs typeface="Times New Roman"/>
              </a:rPr>
              <a:t>are</a:t>
            </a:r>
            <a:r>
              <a:rPr sz="2700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metabolic</a:t>
            </a:r>
            <a:r>
              <a:rPr sz="2700" spc="4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wastes</a:t>
            </a:r>
            <a:r>
              <a:rPr sz="2700" spc="4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such</a:t>
            </a:r>
            <a:r>
              <a:rPr sz="2700" spc="4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as</a:t>
            </a:r>
            <a:r>
              <a:rPr sz="2700" spc="48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urea,</a:t>
            </a:r>
            <a:r>
              <a:rPr sz="2700" spc="4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uric</a:t>
            </a:r>
            <a:r>
              <a:rPr sz="2700" spc="4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acids,</a:t>
            </a:r>
            <a:r>
              <a:rPr sz="2700" spc="4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creatinine, </a:t>
            </a:r>
            <a:r>
              <a:rPr sz="2700" dirty="0">
                <a:latin typeface="Times New Roman"/>
                <a:cs typeface="Times New Roman"/>
              </a:rPr>
              <a:t>ions,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etc.</a:t>
            </a:r>
            <a:endParaRPr sz="2700">
              <a:latin typeface="Times New Roman"/>
              <a:cs typeface="Times New Roman"/>
            </a:endParaRPr>
          </a:p>
          <a:p>
            <a:pPr marL="356870" marR="6350" indent="-344805" algn="just">
              <a:spcBef>
                <a:spcPts val="655"/>
              </a:spcBef>
              <a:buChar char="•"/>
              <a:tabLst>
                <a:tab pos="356870" algn="l"/>
              </a:tabLst>
            </a:pPr>
            <a:r>
              <a:rPr sz="2700" dirty="0">
                <a:latin typeface="Times New Roman"/>
                <a:cs typeface="Times New Roman"/>
              </a:rPr>
              <a:t>The diameter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efferent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arterioles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is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narrower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than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afferent </a:t>
            </a:r>
            <a:r>
              <a:rPr sz="2700" dirty="0">
                <a:latin typeface="Times New Roman"/>
                <a:cs typeface="Times New Roman"/>
              </a:rPr>
              <a:t>arterioles.</a:t>
            </a:r>
            <a:r>
              <a:rPr sz="2700" spc="5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Due</a:t>
            </a:r>
            <a:r>
              <a:rPr sz="2700" spc="5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5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this</a:t>
            </a:r>
            <a:r>
              <a:rPr sz="2700" spc="5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difference</a:t>
            </a:r>
            <a:r>
              <a:rPr sz="2700" spc="5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5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diameter</a:t>
            </a:r>
            <a:r>
              <a:rPr sz="2700" spc="5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5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arteries, </a:t>
            </a:r>
            <a:r>
              <a:rPr sz="2700" dirty="0">
                <a:latin typeface="Times New Roman"/>
                <a:cs typeface="Times New Roman"/>
              </a:rPr>
              <a:t>blood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leaving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glomerulus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creates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pressure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known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as </a:t>
            </a:r>
            <a:r>
              <a:rPr sz="2700" b="1" dirty="0">
                <a:latin typeface="Times New Roman"/>
                <a:cs typeface="Times New Roman"/>
              </a:rPr>
              <a:t>hydrostatic</a:t>
            </a:r>
            <a:r>
              <a:rPr sz="2700" b="1" spc="-6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pressure</a:t>
            </a:r>
            <a:r>
              <a:rPr sz="2700" spc="-10" dirty="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173482"/>
            <a:ext cx="8612505" cy="5405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56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glomerular</a:t>
            </a:r>
            <a:r>
              <a:rPr sz="2800" b="1" spc="5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hydrostatic</a:t>
            </a:r>
            <a:r>
              <a:rPr sz="2800" b="1" spc="5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pressure</a:t>
            </a:r>
            <a:r>
              <a:rPr sz="2800" b="1" spc="540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forces</a:t>
            </a:r>
            <a:r>
              <a:rPr sz="2800" spc="56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the 	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2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2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leaves</a:t>
            </a:r>
            <a:r>
              <a:rPr sz="2800" spc="2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2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glomerulus</a:t>
            </a:r>
            <a:r>
              <a:rPr sz="2800" spc="25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resulting</a:t>
            </a:r>
            <a:r>
              <a:rPr sz="2800" spc="2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229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filtration 	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blood.</a:t>
            </a:r>
            <a:endParaRPr sz="2800">
              <a:latin typeface="Arial MT"/>
              <a:cs typeface="Arial MT"/>
            </a:endParaRPr>
          </a:p>
          <a:p>
            <a:pPr marL="355600" marR="5080" indent="-343535" algn="just">
              <a:spcBef>
                <a:spcPts val="68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A</a:t>
            </a:r>
            <a:r>
              <a:rPr sz="2800" spc="6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capillary</a:t>
            </a:r>
            <a:r>
              <a:rPr sz="2800" spc="6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hydrostatic</a:t>
            </a:r>
            <a:r>
              <a:rPr sz="2800" spc="6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pressure</a:t>
            </a:r>
            <a:r>
              <a:rPr sz="2800" spc="6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6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about</a:t>
            </a:r>
            <a:r>
              <a:rPr sz="2800" spc="6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7.3</a:t>
            </a:r>
            <a:r>
              <a:rPr sz="2800" spc="61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kPa 	</a:t>
            </a:r>
            <a:r>
              <a:rPr sz="2800" dirty="0">
                <a:latin typeface="Arial MT"/>
                <a:cs typeface="Arial MT"/>
              </a:rPr>
              <a:t>(55</a:t>
            </a:r>
            <a:r>
              <a:rPr sz="2800" spc="5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mmHg)</a:t>
            </a:r>
            <a:r>
              <a:rPr sz="2800" spc="5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builds</a:t>
            </a:r>
            <a:r>
              <a:rPr sz="2800" spc="5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up</a:t>
            </a:r>
            <a:r>
              <a:rPr sz="2800" spc="5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4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5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glomerulus.</a:t>
            </a:r>
            <a:r>
              <a:rPr sz="2800" spc="5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However 	</a:t>
            </a:r>
            <a:r>
              <a:rPr sz="2800" dirty="0">
                <a:latin typeface="Arial MT"/>
                <a:cs typeface="Arial MT"/>
              </a:rPr>
              <a:t>this</a:t>
            </a:r>
            <a:r>
              <a:rPr sz="2800" spc="275" dirty="0">
                <a:latin typeface="Arial MT"/>
                <a:cs typeface="Arial MT"/>
              </a:rPr>
              <a:t>   </a:t>
            </a:r>
            <a:r>
              <a:rPr sz="2800" dirty="0">
                <a:latin typeface="Arial MT"/>
                <a:cs typeface="Arial MT"/>
              </a:rPr>
              <a:t>pressure</a:t>
            </a:r>
            <a:r>
              <a:rPr sz="2800" spc="275" dirty="0">
                <a:latin typeface="Arial MT"/>
                <a:cs typeface="Arial MT"/>
              </a:rPr>
              <a:t>  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275" dirty="0">
                <a:latin typeface="Arial MT"/>
                <a:cs typeface="Arial MT"/>
              </a:rPr>
              <a:t>   </a:t>
            </a:r>
            <a:r>
              <a:rPr sz="2800" dirty="0">
                <a:latin typeface="Arial MT"/>
                <a:cs typeface="Arial MT"/>
              </a:rPr>
              <a:t>opposed</a:t>
            </a:r>
            <a:r>
              <a:rPr sz="2800" spc="275" dirty="0">
                <a:latin typeface="Arial MT"/>
                <a:cs typeface="Arial MT"/>
              </a:rPr>
              <a:t>  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270" dirty="0">
                <a:latin typeface="Arial MT"/>
                <a:cs typeface="Arial MT"/>
              </a:rPr>
              <a:t> 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280" dirty="0">
                <a:latin typeface="Arial MT"/>
                <a:cs typeface="Arial MT"/>
              </a:rPr>
              <a:t>   </a:t>
            </a:r>
            <a:r>
              <a:rPr sz="2800" b="1" spc="-10" dirty="0">
                <a:latin typeface="Arial"/>
                <a:cs typeface="Arial"/>
              </a:rPr>
              <a:t>osmotic 	</a:t>
            </a:r>
            <a:r>
              <a:rPr sz="2800" b="1" dirty="0">
                <a:latin typeface="Arial"/>
                <a:cs typeface="Arial"/>
              </a:rPr>
              <a:t>pressure</a:t>
            </a:r>
            <a:r>
              <a:rPr sz="2800" b="1" spc="38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3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blood,</a:t>
            </a:r>
            <a:r>
              <a:rPr sz="2800" spc="3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provided</a:t>
            </a:r>
            <a:r>
              <a:rPr sz="2800" spc="3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mainly</a:t>
            </a:r>
            <a:r>
              <a:rPr sz="2800" spc="3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3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plasma 	</a:t>
            </a:r>
            <a:r>
              <a:rPr sz="2800" dirty="0">
                <a:latin typeface="Arial MT"/>
                <a:cs typeface="Arial MT"/>
              </a:rPr>
              <a:t>proteins,</a:t>
            </a:r>
            <a:r>
              <a:rPr sz="2800" spc="5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about</a:t>
            </a:r>
            <a:r>
              <a:rPr sz="2800" spc="5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4</a:t>
            </a:r>
            <a:r>
              <a:rPr sz="2800" spc="4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kPa</a:t>
            </a:r>
            <a:r>
              <a:rPr sz="2800" spc="4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(30</a:t>
            </a:r>
            <a:r>
              <a:rPr sz="2800" spc="5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mmHg),</a:t>
            </a:r>
            <a:r>
              <a:rPr sz="2800" spc="5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509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480" dirty="0">
                <a:latin typeface="Arial MT"/>
                <a:cs typeface="Arial MT"/>
              </a:rPr>
              <a:t> </a:t>
            </a:r>
            <a:r>
              <a:rPr sz="2800" b="1" spc="-10" dirty="0">
                <a:latin typeface="Arial"/>
                <a:cs typeface="Arial"/>
              </a:rPr>
              <a:t>filtrate 	</a:t>
            </a:r>
            <a:r>
              <a:rPr sz="2800" b="1" dirty="0">
                <a:latin typeface="Arial"/>
                <a:cs typeface="Arial"/>
              </a:rPr>
              <a:t>hydrostatic</a:t>
            </a:r>
            <a:r>
              <a:rPr sz="2800" b="1" spc="1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pressure</a:t>
            </a:r>
            <a:r>
              <a:rPr sz="2800" b="1" spc="16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1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about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2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kPa</a:t>
            </a:r>
            <a:r>
              <a:rPr sz="2800" spc="1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(15</a:t>
            </a:r>
            <a:r>
              <a:rPr sz="2800" spc="1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mmHg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in 	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glomerular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capsule.</a:t>
            </a:r>
            <a:endParaRPr sz="2800">
              <a:latin typeface="Arial MT"/>
              <a:cs typeface="Arial MT"/>
            </a:endParaRPr>
          </a:p>
          <a:p>
            <a:pPr marL="355600" marR="1933575" indent="-343535" algn="just">
              <a:lnSpc>
                <a:spcPct val="120000"/>
              </a:lnSpc>
              <a:spcBef>
                <a:spcPts val="10"/>
              </a:spcBef>
              <a:buChar char="•"/>
              <a:tabLst>
                <a:tab pos="92710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net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filtration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pressure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= 	</a:t>
            </a:r>
            <a:r>
              <a:rPr sz="2800" dirty="0">
                <a:latin typeface="Arial MT"/>
                <a:cs typeface="Arial MT"/>
              </a:rPr>
              <a:t>Therefore: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55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(30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+15)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=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10mmHg.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73481"/>
            <a:ext cx="8613140" cy="668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795" indent="-343535" algn="just"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By</a:t>
            </a:r>
            <a:r>
              <a:rPr sz="2800" spc="3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net</a:t>
            </a:r>
            <a:r>
              <a:rPr sz="2800" spc="3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filtration</a:t>
            </a:r>
            <a:r>
              <a:rPr sz="2800" spc="3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pressure</a:t>
            </a:r>
            <a:r>
              <a:rPr sz="2800" spc="3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3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10mmHg,</a:t>
            </a:r>
            <a:r>
              <a:rPr sz="2800" spc="4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39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is 	</a:t>
            </a:r>
            <a:r>
              <a:rPr sz="2800" dirty="0">
                <a:latin typeface="Arial MT"/>
                <a:cs typeface="Arial MT"/>
              </a:rPr>
              <a:t>filtered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glomerular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capsule.</a:t>
            </a:r>
            <a:endParaRPr sz="2800">
              <a:latin typeface="Arial MT"/>
              <a:cs typeface="Arial MT"/>
            </a:endParaRPr>
          </a:p>
          <a:p>
            <a:pPr marL="354965" marR="5080" indent="-342900" algn="just"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Water</a:t>
            </a:r>
            <a:r>
              <a:rPr sz="2800" spc="28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28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other</a:t>
            </a:r>
            <a:r>
              <a:rPr sz="2800" spc="28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small</a:t>
            </a:r>
            <a:r>
              <a:rPr sz="2800" spc="28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molecules</a:t>
            </a:r>
            <a:r>
              <a:rPr sz="2800" spc="28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readily</a:t>
            </a:r>
            <a:r>
              <a:rPr sz="2800" spc="265" dirty="0">
                <a:latin typeface="Arial MT"/>
                <a:cs typeface="Arial MT"/>
              </a:rPr>
              <a:t>  </a:t>
            </a:r>
            <a:r>
              <a:rPr sz="2800" spc="-20" dirty="0">
                <a:latin typeface="Arial MT"/>
                <a:cs typeface="Arial MT"/>
              </a:rPr>
              <a:t>pass 	</a:t>
            </a:r>
            <a:r>
              <a:rPr sz="2800" dirty="0">
                <a:latin typeface="Arial MT"/>
                <a:cs typeface="Arial MT"/>
              </a:rPr>
              <a:t>through</a:t>
            </a:r>
            <a:r>
              <a:rPr sz="2800" spc="6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6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filtration</a:t>
            </a:r>
            <a:r>
              <a:rPr sz="2800" spc="6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slits</a:t>
            </a:r>
            <a:r>
              <a:rPr sz="2800" spc="6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but</a:t>
            </a:r>
            <a:r>
              <a:rPr sz="2800" spc="6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6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cells,</a:t>
            </a:r>
            <a:r>
              <a:rPr sz="2800" spc="6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plasma 	</a:t>
            </a:r>
            <a:r>
              <a:rPr sz="2800" dirty="0">
                <a:latin typeface="Arial MT"/>
                <a:cs typeface="Arial MT"/>
              </a:rPr>
              <a:t>proteins</a:t>
            </a:r>
            <a:r>
              <a:rPr sz="2800" spc="2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other</a:t>
            </a:r>
            <a:r>
              <a:rPr sz="2800" spc="1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large</a:t>
            </a:r>
            <a:r>
              <a:rPr sz="2800" spc="2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molecules</a:t>
            </a:r>
            <a:r>
              <a:rPr sz="2800" spc="2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2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too</a:t>
            </a:r>
            <a:r>
              <a:rPr sz="2800" spc="2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large</a:t>
            </a:r>
            <a:r>
              <a:rPr sz="2800" spc="23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to 	</a:t>
            </a:r>
            <a:r>
              <a:rPr sz="2800" dirty="0">
                <a:latin typeface="Arial MT"/>
                <a:cs typeface="Arial MT"/>
              </a:rPr>
              <a:t>filter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through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therefore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remain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capillaries.</a:t>
            </a:r>
            <a:endParaRPr sz="2800">
              <a:latin typeface="Arial MT"/>
              <a:cs typeface="Arial MT"/>
            </a:endParaRPr>
          </a:p>
          <a:p>
            <a:pPr marL="354965" marR="6985" indent="-342900" algn="just">
              <a:spcBef>
                <a:spcPts val="68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37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36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containing</a:t>
            </a:r>
            <a:r>
              <a:rPr sz="2800" spc="37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large</a:t>
            </a:r>
            <a:r>
              <a:rPr sz="2800" spc="37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amount</a:t>
            </a:r>
            <a:r>
              <a:rPr sz="2800" spc="38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370" dirty="0">
                <a:latin typeface="Arial MT"/>
                <a:cs typeface="Arial MT"/>
              </a:rPr>
              <a:t>  </a:t>
            </a:r>
            <a:r>
              <a:rPr sz="2800" spc="-10" dirty="0">
                <a:latin typeface="Arial MT"/>
                <a:cs typeface="Arial MT"/>
              </a:rPr>
              <a:t>water, 	</a:t>
            </a:r>
            <a:r>
              <a:rPr sz="2800" dirty="0">
                <a:latin typeface="Arial MT"/>
                <a:cs typeface="Arial MT"/>
              </a:rPr>
              <a:t>glucose,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aminoacids,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uric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acid,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urea,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electrolytes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etc 	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9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114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glomerular</a:t>
            </a:r>
            <a:r>
              <a:rPr sz="2800" spc="10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capsule</a:t>
            </a:r>
            <a:r>
              <a:rPr sz="2800" spc="10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11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known</a:t>
            </a:r>
            <a:r>
              <a:rPr sz="2800" spc="1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110" dirty="0">
                <a:latin typeface="Arial MT"/>
                <a:cs typeface="Arial MT"/>
              </a:rPr>
              <a:t>  </a:t>
            </a:r>
            <a:r>
              <a:rPr sz="2800" b="1" spc="-10" dirty="0">
                <a:latin typeface="Arial"/>
                <a:cs typeface="Arial"/>
              </a:rPr>
              <a:t>nephric 	</a:t>
            </a:r>
            <a:r>
              <a:rPr sz="2800" b="1" dirty="0">
                <a:latin typeface="Arial"/>
                <a:cs typeface="Arial"/>
              </a:rPr>
              <a:t>filtrate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glomerular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filtrate</a:t>
            </a:r>
            <a:r>
              <a:rPr sz="2800" spc="-10" dirty="0"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  <a:p>
            <a:pPr marL="355600" marR="5715" indent="-343535" algn="just">
              <a:spcBef>
                <a:spcPts val="68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2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volume</a:t>
            </a:r>
            <a:r>
              <a:rPr sz="2800" spc="2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formed</a:t>
            </a:r>
            <a:r>
              <a:rPr sz="2800" spc="20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1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both</a:t>
            </a:r>
            <a:r>
              <a:rPr sz="2800" spc="1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kidneys</a:t>
            </a:r>
            <a:r>
              <a:rPr sz="2800" spc="24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each 	</a:t>
            </a:r>
            <a:r>
              <a:rPr sz="2800" dirty="0">
                <a:latin typeface="Arial MT"/>
                <a:cs typeface="Arial MT"/>
              </a:rPr>
              <a:t>minute</a:t>
            </a:r>
            <a:r>
              <a:rPr sz="2800" spc="23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2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called</a:t>
            </a:r>
            <a:r>
              <a:rPr sz="2800" spc="2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229" dirty="0">
                <a:latin typeface="Arial MT"/>
                <a:cs typeface="Arial MT"/>
              </a:rPr>
              <a:t>  </a:t>
            </a:r>
            <a:r>
              <a:rPr sz="2800" b="1" dirty="0">
                <a:latin typeface="Arial"/>
                <a:cs typeface="Arial"/>
              </a:rPr>
              <a:t>glomerular</a:t>
            </a:r>
            <a:r>
              <a:rPr sz="2800" b="1" spc="245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filtration</a:t>
            </a:r>
            <a:r>
              <a:rPr sz="2800" b="1" spc="220" dirty="0">
                <a:latin typeface="Arial"/>
                <a:cs typeface="Arial"/>
              </a:rPr>
              <a:t>  </a:t>
            </a:r>
            <a:r>
              <a:rPr sz="2800" b="1" spc="-20" dirty="0">
                <a:latin typeface="Arial"/>
                <a:cs typeface="Arial"/>
              </a:rPr>
              <a:t>rate 	</a:t>
            </a:r>
            <a:r>
              <a:rPr sz="2800" b="1" dirty="0">
                <a:latin typeface="Arial"/>
                <a:cs typeface="Arial"/>
              </a:rPr>
              <a:t>(GFR).</a:t>
            </a:r>
            <a:r>
              <a:rPr sz="2800" b="1" spc="-15" dirty="0">
                <a:latin typeface="Arial"/>
                <a:cs typeface="Arial"/>
              </a:rPr>
              <a:t> 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3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2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healthy</a:t>
            </a:r>
            <a:r>
              <a:rPr sz="2800" spc="-3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adult</a:t>
            </a:r>
            <a:r>
              <a:rPr sz="2800" spc="-1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GFR</a:t>
            </a:r>
            <a:r>
              <a:rPr sz="2800" spc="-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2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about</a:t>
            </a:r>
            <a:r>
              <a:rPr sz="2800" spc="-25" dirty="0">
                <a:latin typeface="Arial MT"/>
                <a:cs typeface="Arial MT"/>
              </a:rPr>
              <a:t>  125 	</a:t>
            </a:r>
            <a:r>
              <a:rPr sz="2800" dirty="0">
                <a:latin typeface="Arial MT"/>
                <a:cs typeface="Arial MT"/>
              </a:rPr>
              <a:t>mL/min,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i.e.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180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litres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filtrate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formed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each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day 	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two </a:t>
            </a:r>
            <a:r>
              <a:rPr sz="2800" spc="-10" dirty="0">
                <a:latin typeface="Arial MT"/>
                <a:cs typeface="Arial MT"/>
              </a:rPr>
              <a:t>kidneys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1559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MT</vt:lpstr>
      <vt:lpstr>Calibri</vt:lpstr>
      <vt:lpstr>Times New Roman</vt:lpstr>
      <vt:lpstr>Wingdings</vt:lpstr>
      <vt:lpstr>Office Theme</vt:lpstr>
      <vt:lpstr>MECHANISM OF URINE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JAYDEEP NATH</cp:lastModifiedBy>
  <cp:revision>2</cp:revision>
  <dcterms:created xsi:type="dcterms:W3CDTF">2025-03-05T09:36:43Z</dcterms:created>
  <dcterms:modified xsi:type="dcterms:W3CDTF">2025-03-26T03:04:13Z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2025-03-05T00:00:00Z</vt:filetime>
  </property>
  <property fmtid="{D5CDD505-2E9C-101B-9397-08002B2CF9AE}" pid="5" name="Producer">
    <vt:lpwstr>www.ilovepdf.com</vt:lpwstr>
  </property>
</Properties>
</file>