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801B1-824F-48AA-BDA9-94C5AE820726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9F1-5F07-4D88-A7D1-9DE69963C7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5729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Histology of Testes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31960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Jaydeep</a:t>
            </a:r>
            <a:r>
              <a:rPr lang="en-US" dirty="0"/>
              <a:t> Kumar </a:t>
            </a:r>
            <a:r>
              <a:rPr lang="en-US" dirty="0" err="1"/>
              <a:t>Nath</a:t>
            </a:r>
            <a:endParaRPr lang="en-US" dirty="0"/>
          </a:p>
          <a:p>
            <a:r>
              <a:rPr lang="en-US" dirty="0"/>
              <a:t>Asst Professor</a:t>
            </a:r>
          </a:p>
          <a:p>
            <a:r>
              <a:rPr lang="en-US" dirty="0"/>
              <a:t>Department of Zoology</a:t>
            </a:r>
          </a:p>
          <a:p>
            <a:r>
              <a:rPr lang="en-US" dirty="0" err="1"/>
              <a:t>Salbari</a:t>
            </a:r>
            <a:r>
              <a:rPr lang="en-US" dirty="0"/>
              <a:t> College , </a:t>
            </a:r>
            <a:r>
              <a:rPr lang="en-US" dirty="0" err="1"/>
              <a:t>Baksa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 descr="C:\Users\Jaydeep Nath\Desktop\Histology ppt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ydeep Nath\Desktop\Histology ppt\testes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434" y="357167"/>
            <a:ext cx="6275400" cy="5643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Jaydeep Nath\Desktop\Histology ppt\Screenshot_20231127-1927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460" y="561978"/>
            <a:ext cx="7987944" cy="5795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aydeep Nath\Desktop\8132f017f66ba8a9138df93f9df76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64" y="423864"/>
            <a:ext cx="58578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The Testes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114800" cy="475775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/>
              <a:t>The testes are two small organs found inside the scrotum.</a:t>
            </a:r>
          </a:p>
          <a:p>
            <a:pPr algn="just"/>
            <a:r>
              <a:rPr lang="en-IN" dirty="0"/>
              <a:t>Testes develop </a:t>
            </a:r>
            <a:r>
              <a:rPr lang="en-IN" dirty="0" err="1"/>
              <a:t>retroperitoneally</a:t>
            </a:r>
            <a:r>
              <a:rPr lang="en-IN" dirty="0"/>
              <a:t> on the posterior abdominal wall and descend to scrotum before birth.</a:t>
            </a:r>
          </a:p>
          <a:p>
            <a:pPr algn="just"/>
            <a:r>
              <a:rPr lang="en-GB" dirty="0"/>
              <a:t>The testes are responsible for making sperm and are also involved in producing a hormone called testosterone.</a:t>
            </a:r>
          </a:p>
        </p:txBody>
      </p:sp>
      <p:pic>
        <p:nvPicPr>
          <p:cNvPr id="1026" name="Picture 2" descr="C:\Users\Jaydeep Nath\Desktop\Histology ppt\Structure-of-the-Testes-and-Epididym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1643051"/>
            <a:ext cx="4286248" cy="3935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414"/>
            <a:ext cx="8229600" cy="1143000"/>
          </a:xfrm>
        </p:spPr>
        <p:txBody>
          <a:bodyPr/>
          <a:lstStyle/>
          <a:p>
            <a:r>
              <a:rPr lang="en-IN" b="1" dirty="0"/>
              <a:t>Histological 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1214446"/>
            <a:ext cx="4929222" cy="55721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/>
              <a:t>The testis is surrounded by a thick capsule, the </a:t>
            </a:r>
            <a:r>
              <a:rPr lang="en-IN" b="1" dirty="0"/>
              <a:t>tunica </a:t>
            </a:r>
            <a:r>
              <a:rPr lang="en-IN" b="1" dirty="0" err="1"/>
              <a:t>albuginea</a:t>
            </a:r>
            <a:r>
              <a:rPr lang="en-IN" dirty="0"/>
              <a:t>, from which a conical mass of connective tissue, the </a:t>
            </a:r>
            <a:r>
              <a:rPr lang="en-IN" dirty="0" err="1"/>
              <a:t>mediastinum</a:t>
            </a:r>
            <a:r>
              <a:rPr lang="en-IN" dirty="0"/>
              <a:t> testis, projects into the testis.</a:t>
            </a:r>
          </a:p>
          <a:p>
            <a:pPr algn="just"/>
            <a:r>
              <a:rPr lang="en-IN" dirty="0"/>
              <a:t>From the </a:t>
            </a:r>
            <a:r>
              <a:rPr lang="en-IN" dirty="0" err="1"/>
              <a:t>mediastinum</a:t>
            </a:r>
            <a:r>
              <a:rPr lang="en-IN" dirty="0"/>
              <a:t>, delicate fibrous septa radiate towards the tunica </a:t>
            </a:r>
            <a:r>
              <a:rPr lang="en-IN" dirty="0" err="1"/>
              <a:t>albuginea</a:t>
            </a:r>
            <a:r>
              <a:rPr lang="en-IN" dirty="0"/>
              <a:t> and divide the parenchyma of the testis into about </a:t>
            </a:r>
            <a:r>
              <a:rPr lang="en-IN" b="1" dirty="0"/>
              <a:t>300 </a:t>
            </a:r>
            <a:r>
              <a:rPr lang="en-IN" b="1" dirty="0" err="1"/>
              <a:t>lobuli</a:t>
            </a:r>
            <a:r>
              <a:rPr lang="en-IN" b="1" dirty="0"/>
              <a:t> testis</a:t>
            </a:r>
            <a:r>
              <a:rPr lang="en-IN" dirty="0"/>
              <a:t>.</a:t>
            </a:r>
          </a:p>
          <a:p>
            <a:pPr algn="just"/>
            <a:r>
              <a:rPr lang="en-GB" dirty="0"/>
              <a:t>Each lobule contains </a:t>
            </a:r>
            <a:r>
              <a:rPr lang="en-GB" b="1" dirty="0"/>
              <a:t>1- 4 convoluted </a:t>
            </a:r>
            <a:r>
              <a:rPr lang="en-GB" b="1" dirty="0" err="1"/>
              <a:t>seminiferous</a:t>
            </a:r>
            <a:r>
              <a:rPr lang="en-GB" b="1" dirty="0"/>
              <a:t> tubules</a:t>
            </a:r>
            <a:r>
              <a:rPr lang="en-GB" dirty="0"/>
              <a:t> .</a:t>
            </a:r>
            <a:r>
              <a:rPr lang="en-IN" dirty="0"/>
              <a:t> These tubules are enclosed by a thick basal lamina and surrounded by 3-4 layers of smooth muscle cells . The insides of the tubules are lined with </a:t>
            </a:r>
            <a:r>
              <a:rPr lang="en-IN" dirty="0" err="1"/>
              <a:t>seminiferous</a:t>
            </a:r>
            <a:r>
              <a:rPr lang="en-IN" dirty="0"/>
              <a:t> epithelium, which consists of two general types of cells: </a:t>
            </a:r>
            <a:r>
              <a:rPr lang="en-IN" b="1" dirty="0" err="1"/>
              <a:t>spermatogenic</a:t>
            </a:r>
            <a:r>
              <a:rPr lang="en-IN" b="1" dirty="0"/>
              <a:t> cells and </a:t>
            </a:r>
            <a:r>
              <a:rPr lang="en-IN" b="1" dirty="0" err="1"/>
              <a:t>Sertoli</a:t>
            </a:r>
            <a:r>
              <a:rPr lang="en-IN" b="1" dirty="0"/>
              <a:t> cells</a:t>
            </a:r>
            <a:r>
              <a:rPr lang="en-IN" dirty="0"/>
              <a:t>.</a:t>
            </a:r>
            <a:endParaRPr lang="en-GB" dirty="0"/>
          </a:p>
        </p:txBody>
      </p:sp>
      <p:pic>
        <p:nvPicPr>
          <p:cNvPr id="2050" name="Picture 2" descr="C:\Users\Jaydeep Nath\Desktop\Histology ppt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7626" y="1481160"/>
            <a:ext cx="3838968" cy="480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aydeep Nath\Desktop\Histology ppt\testes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7" y="428548"/>
            <a:ext cx="4709557" cy="5857972"/>
          </a:xfrm>
          <a:prstGeom prst="rect">
            <a:avLst/>
          </a:prstGeom>
          <a:noFill/>
        </p:spPr>
      </p:pic>
      <p:pic>
        <p:nvPicPr>
          <p:cNvPr id="4099" name="Picture 3" descr="C:\Users\Jaydeep Nath\Desktop\Histology ppt\testes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2" y="1714488"/>
            <a:ext cx="411925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Sertoli</a:t>
            </a:r>
            <a:r>
              <a:rPr lang="en-IN" b="1" dirty="0"/>
              <a:t> Cells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1428736"/>
            <a:ext cx="4614866" cy="4686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These are slender pyramidal cells standing at intervals on the basal lamina present on the inner surface of fibrous sheath. The germinal cells are crowded between the </a:t>
            </a:r>
            <a:r>
              <a:rPr lang="en-IN" dirty="0" err="1"/>
              <a:t>sertoli</a:t>
            </a:r>
            <a:r>
              <a:rPr lang="en-IN" dirty="0"/>
              <a:t> cells. The function of </a:t>
            </a:r>
            <a:r>
              <a:rPr lang="en-IN" dirty="0" err="1"/>
              <a:t>Sertoli</a:t>
            </a:r>
            <a:r>
              <a:rPr lang="en-IN" dirty="0"/>
              <a:t> cells is to support and nourish the developing spermatozoa and the germinal cells.</a:t>
            </a:r>
            <a:endParaRPr lang="en-GB" dirty="0"/>
          </a:p>
        </p:txBody>
      </p:sp>
      <p:pic>
        <p:nvPicPr>
          <p:cNvPr id="3074" name="Picture 2" descr="C:\Users\Jaydeep Nath\Desktop\Histology ppt\testes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1534614"/>
            <a:ext cx="3994150" cy="4966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Germinal cells/</a:t>
            </a:r>
            <a:r>
              <a:rPr lang="en-IN" b="1" dirty="0" err="1"/>
              <a:t>Spermatogenic</a:t>
            </a:r>
            <a:r>
              <a:rPr lang="en-IN" b="1" dirty="0"/>
              <a:t> Cells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The germ cells or sex cells make up a stratified layer of 4 to 8 cells deep. The cells differentiate progressively , from periphery to lumen.</a:t>
            </a:r>
          </a:p>
          <a:p>
            <a:pPr algn="just"/>
            <a:r>
              <a:rPr lang="en-IN" dirty="0"/>
              <a:t>Germ cells nearest the lumen transform into spermatozoa which detach as motile cells. This sequence of events is known as spermatogenesis.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428604"/>
            <a:ext cx="8472518" cy="60007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/>
              <a:t>Next to the basal lamina lie the </a:t>
            </a:r>
            <a:r>
              <a:rPr lang="en-IN" b="1" dirty="0" err="1"/>
              <a:t>spermatogonia</a:t>
            </a:r>
            <a:r>
              <a:rPr lang="en-IN" dirty="0"/>
              <a:t> , these have clear cytoplasm with their nuclear chromatin usually appearing as a network.</a:t>
            </a:r>
          </a:p>
          <a:p>
            <a:pPr algn="just"/>
            <a:r>
              <a:rPr lang="en-IN" dirty="0"/>
              <a:t>Following the </a:t>
            </a:r>
            <a:r>
              <a:rPr lang="en-IN" dirty="0" err="1"/>
              <a:t>spermatogonia</a:t>
            </a:r>
            <a:r>
              <a:rPr lang="en-IN" dirty="0"/>
              <a:t> are the </a:t>
            </a:r>
            <a:r>
              <a:rPr lang="en-IN" b="1" dirty="0" err="1"/>
              <a:t>spermatocytes</a:t>
            </a:r>
            <a:r>
              <a:rPr lang="en-IN" dirty="0"/>
              <a:t>, their nuclei frequently showing active division. The outer layer of </a:t>
            </a:r>
            <a:r>
              <a:rPr lang="en-IN" b="1" dirty="0"/>
              <a:t>primary </a:t>
            </a:r>
            <a:r>
              <a:rPr lang="en-IN" b="1" dirty="0" err="1"/>
              <a:t>spermatocytes</a:t>
            </a:r>
            <a:r>
              <a:rPr lang="en-IN" dirty="0"/>
              <a:t>, formed from the </a:t>
            </a:r>
            <a:r>
              <a:rPr lang="en-IN" dirty="0" err="1"/>
              <a:t>spermatogonia</a:t>
            </a:r>
            <a:r>
              <a:rPr lang="en-IN" dirty="0"/>
              <a:t>, are large and spherical with big nuclei; the inner layer, formed from these by meiosis are the much smaller </a:t>
            </a:r>
            <a:r>
              <a:rPr lang="en-IN" b="1" dirty="0"/>
              <a:t>secondary </a:t>
            </a:r>
            <a:r>
              <a:rPr lang="en-IN" b="1" dirty="0" err="1"/>
              <a:t>spermatocytes</a:t>
            </a:r>
            <a:r>
              <a:rPr lang="en-IN" dirty="0"/>
              <a:t>.</a:t>
            </a:r>
          </a:p>
          <a:p>
            <a:pPr algn="just"/>
            <a:r>
              <a:rPr lang="en-IN" dirty="0"/>
              <a:t>Next to these and formed by their division, are the </a:t>
            </a:r>
            <a:r>
              <a:rPr lang="en-IN" b="1" dirty="0" err="1"/>
              <a:t>spermatids</a:t>
            </a:r>
            <a:r>
              <a:rPr lang="en-IN" dirty="0"/>
              <a:t>, appearing as several layers of small round cells with round nuclei. In some places these </a:t>
            </a:r>
            <a:r>
              <a:rPr lang="en-IN" dirty="0" err="1"/>
              <a:t>spermatids</a:t>
            </a:r>
            <a:r>
              <a:rPr lang="en-IN" dirty="0"/>
              <a:t> may be seen developing into the </a:t>
            </a:r>
            <a:r>
              <a:rPr lang="en-IN" b="1" dirty="0"/>
              <a:t>spermatozoa</a:t>
            </a:r>
            <a:r>
              <a:rPr lang="en-IN" dirty="0"/>
              <a:t>, a process known as </a:t>
            </a:r>
            <a:r>
              <a:rPr lang="en-IN" dirty="0" err="1"/>
              <a:t>spermotogenesis</a:t>
            </a:r>
            <a:r>
              <a:rPr lang="en-IN" dirty="0"/>
              <a:t>. During this differentiation, the </a:t>
            </a:r>
            <a:r>
              <a:rPr lang="en-IN" dirty="0" err="1"/>
              <a:t>spermatids</a:t>
            </a:r>
            <a:r>
              <a:rPr lang="en-IN" dirty="0"/>
              <a:t> first develop short tails and then elongate, the nucleus being situated at the head end, remote from the tail.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ydeep Nath\Desktop\Histology ppt\testes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285728"/>
            <a:ext cx="4991108" cy="6241892"/>
          </a:xfrm>
          <a:prstGeom prst="rect">
            <a:avLst/>
          </a:prstGeom>
          <a:noFill/>
        </p:spPr>
      </p:pic>
      <p:pic>
        <p:nvPicPr>
          <p:cNvPr id="5123" name="Picture 3" descr="C:\Users\Jaydeep Nath\Desktop\Histology ppt\testes  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706" y="1595446"/>
            <a:ext cx="360045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Interstitial Cells or </a:t>
            </a:r>
            <a:r>
              <a:rPr lang="en-IN" b="1" dirty="0" err="1"/>
              <a:t>Leydig</a:t>
            </a:r>
            <a:r>
              <a:rPr lang="en-IN" b="1" dirty="0"/>
              <a:t> Cells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28736"/>
            <a:ext cx="4400552" cy="47577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/>
              <a:t>The interstitial tissue or </a:t>
            </a:r>
            <a:r>
              <a:rPr lang="en-IN" dirty="0" err="1"/>
              <a:t>stroma</a:t>
            </a:r>
            <a:r>
              <a:rPr lang="en-IN" dirty="0"/>
              <a:t> fills the spaces between the </a:t>
            </a:r>
            <a:r>
              <a:rPr lang="en-IN" dirty="0" err="1"/>
              <a:t>seminiferous</a:t>
            </a:r>
            <a:r>
              <a:rPr lang="en-IN" dirty="0"/>
              <a:t> tubules. It consists of lose connective tissue with blood vessels, a lymphatic network and various kinds of cells. Fibroblasts and macrophages are always present. In addition, there are groups of specialized epithelial-like cells, the interstitial cells or "</a:t>
            </a:r>
            <a:r>
              <a:rPr lang="en-IN" b="1" dirty="0"/>
              <a:t>Cells of </a:t>
            </a:r>
            <a:r>
              <a:rPr lang="en-IN" b="1" dirty="0" err="1"/>
              <a:t>Leydig</a:t>
            </a:r>
            <a:r>
              <a:rPr lang="en-IN" dirty="0"/>
              <a:t>". These cells form the endocrine tissue of the testis. They secret male hormone , the </a:t>
            </a:r>
            <a:r>
              <a:rPr lang="en-IN" b="1" dirty="0"/>
              <a:t>androgens</a:t>
            </a:r>
            <a:r>
              <a:rPr lang="en-IN" dirty="0"/>
              <a:t> under the influence of pituitary </a:t>
            </a:r>
            <a:r>
              <a:rPr lang="en-IN" dirty="0" err="1"/>
              <a:t>leuteinizing</a:t>
            </a:r>
            <a:r>
              <a:rPr lang="en-IN" dirty="0"/>
              <a:t> hormone (LH)</a:t>
            </a:r>
            <a:endParaRPr lang="en-GB" dirty="0"/>
          </a:p>
        </p:txBody>
      </p:sp>
      <p:pic>
        <p:nvPicPr>
          <p:cNvPr id="6146" name="Picture 2" descr="C:\Users\Jaydeep Nath\Desktop\Histology ppt\testes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406" y="1443058"/>
            <a:ext cx="3952875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516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Histology of Testes</vt:lpstr>
      <vt:lpstr>The Testes</vt:lpstr>
      <vt:lpstr>Histological Structure</vt:lpstr>
      <vt:lpstr>PowerPoint Presentation</vt:lpstr>
      <vt:lpstr>Sertoli Cells</vt:lpstr>
      <vt:lpstr>Germinal cells/Spermatogenic Cells</vt:lpstr>
      <vt:lpstr>PowerPoint Presentation</vt:lpstr>
      <vt:lpstr>PowerPoint Presentation</vt:lpstr>
      <vt:lpstr>Interstitial Cells or Leydig Cells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Testes</dc:title>
  <dc:creator>HP</dc:creator>
  <cp:lastModifiedBy>JAYDEEP NATH</cp:lastModifiedBy>
  <cp:revision>13</cp:revision>
  <dcterms:created xsi:type="dcterms:W3CDTF">2023-11-27T05:19:28Z</dcterms:created>
  <dcterms:modified xsi:type="dcterms:W3CDTF">2025-03-06T06:19:35Z</dcterms:modified>
</cp:coreProperties>
</file>