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5.jpg" ContentType="image/jpg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68" r:id="rId2"/>
    <p:sldId id="256" r:id="rId3"/>
    <p:sldId id="257" r:id="rId4"/>
    <p:sldId id="270" r:id="rId5"/>
    <p:sldId id="258" r:id="rId6"/>
    <p:sldId id="271" r:id="rId7"/>
    <p:sldId id="259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83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2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122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075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611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74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769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37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24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44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31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979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67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453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18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804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834F-844C-43BC-975A-11268454D358}" type="datetimeFigureOut">
              <a:rPr lang="en-IN" smtClean="0"/>
              <a:t>12-10-2025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3370D7-F36F-4043-B925-508C4214A4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481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6C0FE0-E869-2D18-A040-3ADAA659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"/>
            <a:ext cx="7573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Department of Zoology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0C1A39-2D01-307B-5A9B-063D50C4305D}"/>
              </a:ext>
            </a:extLst>
          </p:cNvPr>
          <p:cNvCxnSpPr>
            <a:cxnSpLocks/>
          </p:cNvCxnSpPr>
          <p:nvPr/>
        </p:nvCxnSpPr>
        <p:spPr>
          <a:xfrm>
            <a:off x="152400" y="1197429"/>
            <a:ext cx="1203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A6C61F-5E52-F821-FE30-3E685CF5E9EB}"/>
              </a:ext>
            </a:extLst>
          </p:cNvPr>
          <p:cNvSpPr/>
          <p:nvPr/>
        </p:nvSpPr>
        <p:spPr>
          <a:xfrm>
            <a:off x="3249385" y="2590800"/>
            <a:ext cx="5867400" cy="595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Insect Metamorphosis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BCDC52D5-5519-BAA8-9A7C-48962D96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535" y="4073598"/>
            <a:ext cx="9576620" cy="13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Salbari</a:t>
            </a:r>
            <a:r>
              <a:rPr lang="en-IN" alt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College , </a:t>
            </a:r>
            <a:r>
              <a:rPr lang="en-IN" alt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Salbari</a:t>
            </a:r>
            <a:r>
              <a:rPr lang="en-IN" alt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Baksa , Assam , 781320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IN" altLang="en-US" sz="1600" b="1" dirty="0">
              <a:solidFill>
                <a:srgbClr val="7030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6DC8-267E-362D-F9A3-CA6A991F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3" y="142330"/>
            <a:ext cx="9656147" cy="752406"/>
          </a:xfrm>
        </p:spPr>
        <p:txBody>
          <a:bodyPr/>
          <a:lstStyle/>
          <a:p>
            <a:r>
              <a:rPr lang="en-IN" b="1" dirty="0"/>
              <a:t>Hormonal control of Insect metamorphosis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86B0F145-5A4E-320D-A1DF-C9B5EDA61F7F}"/>
              </a:ext>
            </a:extLst>
          </p:cNvPr>
          <p:cNvSpPr txBox="1"/>
          <p:nvPr/>
        </p:nvSpPr>
        <p:spPr>
          <a:xfrm>
            <a:off x="1701378" y="825917"/>
            <a:ext cx="10343137" cy="5936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81280" algn="just">
              <a:lnSpc>
                <a:spcPct val="143700"/>
              </a:lnSpc>
              <a:spcBef>
                <a:spcPts val="40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4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hormonal</a:t>
            </a:r>
            <a:r>
              <a:rPr spc="40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control</a:t>
            </a:r>
            <a:r>
              <a:rPr spc="40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4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insect</a:t>
            </a:r>
            <a:r>
              <a:rPr spc="4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metamorphosis</a:t>
            </a:r>
            <a:r>
              <a:rPr spc="4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was</a:t>
            </a:r>
            <a:r>
              <a:rPr spc="4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shown</a:t>
            </a:r>
            <a:r>
              <a:rPr spc="40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455" dirty="0"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0000"/>
                </a:solidFill>
                <a:latin typeface="Times New Roman"/>
                <a:cs typeface="Times New Roman"/>
              </a:rPr>
              <a:t>Wigglesworth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(1934)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studied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Rhodnius</a:t>
            </a:r>
            <a:r>
              <a:rPr i="1" spc="9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prolixus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blood-sucking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bug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that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has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five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instars. </a:t>
            </a:r>
            <a:r>
              <a:rPr dirty="0">
                <a:latin typeface="Times New Roman"/>
                <a:cs typeface="Times New Roman"/>
              </a:rPr>
              <a:t>When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</a:t>
            </a:r>
            <a:r>
              <a:rPr sz="1600" baseline="40123" dirty="0">
                <a:latin typeface="Times New Roman"/>
                <a:cs typeface="Times New Roman"/>
              </a:rPr>
              <a:t>st</a:t>
            </a:r>
            <a:r>
              <a:rPr sz="1600" spc="209" baseline="40123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instar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larva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Rhodnius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was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decapitated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fused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5th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instar </a:t>
            </a:r>
            <a:r>
              <a:rPr dirty="0">
                <a:latin typeface="Times New Roman"/>
                <a:cs typeface="Times New Roman"/>
              </a:rPr>
              <a:t>larva,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minute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first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instar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developed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cuticle,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body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structure,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genitalia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adult.</a:t>
            </a:r>
            <a:endParaRPr dirty="0">
              <a:latin typeface="Times New Roman"/>
              <a:cs typeface="Times New Roman"/>
            </a:endParaRPr>
          </a:p>
          <a:p>
            <a:pPr marL="88900" marR="80645" indent="456565" algn="just">
              <a:lnSpc>
                <a:spcPct val="143600"/>
              </a:lnSpc>
              <a:spcBef>
                <a:spcPts val="1005"/>
              </a:spcBef>
            </a:pPr>
            <a:r>
              <a:rPr dirty="0">
                <a:latin typeface="Times New Roman"/>
                <a:cs typeface="Times New Roman"/>
              </a:rPr>
              <a:t>Wigglesworth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also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showed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that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corpora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allata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located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near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insect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brain, </a:t>
            </a:r>
            <a:r>
              <a:rPr dirty="0">
                <a:latin typeface="Times New Roman"/>
                <a:cs typeface="Times New Roman"/>
              </a:rPr>
              <a:t>produce</a:t>
            </a:r>
            <a:r>
              <a:rPr spc="114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hormone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that</a:t>
            </a:r>
            <a:r>
              <a:rPr spc="12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slow</a:t>
            </a:r>
            <a:r>
              <a:rPr spc="11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down</a:t>
            </a:r>
            <a:r>
              <a:rPr spc="12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metamorphosis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producing</a:t>
            </a:r>
            <a:r>
              <a:rPr spc="125" dirty="0">
                <a:latin typeface="Times New Roman"/>
                <a:cs typeface="Times New Roman"/>
              </a:rPr>
              <a:t>  </a:t>
            </a:r>
            <a:r>
              <a:rPr spc="-10" dirty="0">
                <a:solidFill>
                  <a:srgbClr val="FF0000"/>
                </a:solidFill>
                <a:latin typeface="Times New Roman"/>
                <a:cs typeface="Times New Roman"/>
              </a:rPr>
              <a:t>juvenile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hormone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This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hormone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inhibits</a:t>
            </a:r>
            <a:r>
              <a:rPr spc="3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genes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that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promote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development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adult </a:t>
            </a:r>
            <a:r>
              <a:rPr dirty="0">
                <a:latin typeface="Times New Roman"/>
                <a:cs typeface="Times New Roman"/>
              </a:rPr>
              <a:t>characteristics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(e.g.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wings,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reproductive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organs,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external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genitalia),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causing</a:t>
            </a:r>
            <a:r>
              <a:rPr spc="-25" dirty="0">
                <a:latin typeface="Times New Roman"/>
                <a:cs typeface="Times New Roman"/>
              </a:rPr>
              <a:t> the </a:t>
            </a:r>
            <a:r>
              <a:rPr dirty="0">
                <a:latin typeface="Times New Roman"/>
                <a:cs typeface="Times New Roman"/>
              </a:rPr>
              <a:t>insect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remain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nymph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larva.</a:t>
            </a:r>
            <a:endParaRPr dirty="0">
              <a:latin typeface="Times New Roman"/>
              <a:cs typeface="Times New Roman"/>
            </a:endParaRPr>
          </a:p>
          <a:p>
            <a:pPr marL="88900" marR="80645" indent="456565" algn="just">
              <a:lnSpc>
                <a:spcPct val="143600"/>
              </a:lnSpc>
              <a:spcBef>
                <a:spcPts val="101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2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molting</a:t>
            </a:r>
            <a:r>
              <a:rPr spc="2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process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initiated</a:t>
            </a:r>
            <a:r>
              <a:rPr spc="2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2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brain,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where</a:t>
            </a:r>
            <a:r>
              <a:rPr spc="2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neurosecretory</a:t>
            </a:r>
            <a:r>
              <a:rPr spc="2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cells </a:t>
            </a:r>
            <a:r>
              <a:rPr dirty="0">
                <a:latin typeface="Times New Roman"/>
                <a:cs typeface="Times New Roman"/>
              </a:rPr>
              <a:t>release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prothoracicotropic</a:t>
            </a:r>
            <a:r>
              <a:rPr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hormone</a:t>
            </a:r>
            <a:r>
              <a:rPr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(PTTH)</a:t>
            </a:r>
            <a:r>
              <a:rPr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response</a:t>
            </a:r>
            <a:r>
              <a:rPr spc="2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2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neural,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hormonal,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or </a:t>
            </a:r>
            <a:r>
              <a:rPr dirty="0">
                <a:latin typeface="Times New Roman"/>
                <a:cs typeface="Times New Roman"/>
              </a:rPr>
              <a:t>environmental</a:t>
            </a:r>
            <a:r>
              <a:rPr spc="8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factors.</a:t>
            </a:r>
            <a:r>
              <a:rPr spc="9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PTTH</a:t>
            </a:r>
            <a:r>
              <a:rPr spc="9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stimulates</a:t>
            </a:r>
            <a:r>
              <a:rPr spc="9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8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production</a:t>
            </a:r>
            <a:r>
              <a:rPr spc="9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8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ecdysone</a:t>
            </a:r>
            <a:r>
              <a:rPr spc="8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90" dirty="0">
                <a:latin typeface="Times New Roman"/>
                <a:cs typeface="Times New Roman"/>
              </a:rPr>
              <a:t>  </a:t>
            </a:r>
            <a:r>
              <a:rPr spc="-2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prothoracic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glands.</a:t>
            </a:r>
            <a:endParaRPr dirty="0">
              <a:latin typeface="Times New Roman"/>
              <a:cs typeface="Times New Roman"/>
            </a:endParaRPr>
          </a:p>
          <a:p>
            <a:pPr marL="88900" marR="78740" indent="456565" algn="just">
              <a:lnSpc>
                <a:spcPct val="143600"/>
              </a:lnSpc>
              <a:spcBef>
                <a:spcPts val="101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second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major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hormone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insect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development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juvenile</a:t>
            </a:r>
            <a:r>
              <a:rPr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hormone</a:t>
            </a:r>
            <a:r>
              <a:rPr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0000"/>
                </a:solidFill>
                <a:latin typeface="Times New Roman"/>
                <a:cs typeface="Times New Roman"/>
              </a:rPr>
              <a:t>(JH)</a:t>
            </a:r>
            <a:r>
              <a:rPr spc="-10" dirty="0">
                <a:latin typeface="Times New Roman"/>
                <a:cs typeface="Times New Roman"/>
              </a:rPr>
              <a:t>. </a:t>
            </a:r>
            <a:r>
              <a:rPr dirty="0">
                <a:latin typeface="Times New Roman"/>
                <a:cs typeface="Times New Roman"/>
              </a:rPr>
              <a:t>JH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secreted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corpora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allata.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secretory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cells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corpora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allata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active </a:t>
            </a:r>
            <a:r>
              <a:rPr dirty="0">
                <a:latin typeface="Times New Roman"/>
                <a:cs typeface="Times New Roman"/>
              </a:rPr>
              <a:t>during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larval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molts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but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inactive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during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metamorphic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molt.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This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hormone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responsible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preventing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metamorphosis.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97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5BF7F1C-C77F-BBC1-1742-02C44F316E22}"/>
              </a:ext>
            </a:extLst>
          </p:cNvPr>
          <p:cNvSpPr txBox="1"/>
          <p:nvPr/>
        </p:nvSpPr>
        <p:spPr>
          <a:xfrm>
            <a:off x="1895894" y="783221"/>
            <a:ext cx="9873319" cy="4812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6565" algn="just">
              <a:lnSpc>
                <a:spcPct val="143700"/>
              </a:lnSpc>
              <a:spcBef>
                <a:spcPts val="1415"/>
              </a:spcBef>
            </a:pPr>
            <a:r>
              <a:rPr sz="2800" dirty="0">
                <a:latin typeface="Times New Roman"/>
                <a:cs typeface="Times New Roman"/>
              </a:rPr>
              <a:t>When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immature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insect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has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grown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sufficiently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require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larger </a:t>
            </a:r>
            <a:r>
              <a:rPr sz="2800" dirty="0">
                <a:latin typeface="Times New Roman"/>
                <a:cs typeface="Times New Roman"/>
              </a:rPr>
              <a:t>exoskeleton,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sensory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input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body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activates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certain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neurosecretory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cells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brain.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These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neurons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respond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secreting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brain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hormone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which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stimulates </a:t>
            </a:r>
            <a:r>
              <a:rPr sz="2800" dirty="0">
                <a:latin typeface="Times New Roman"/>
                <a:cs typeface="Times New Roman"/>
              </a:rPr>
              <a:t>corpora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cardiaca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release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prothoracicotropic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hormone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(PTTH)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circulatory </a:t>
            </a:r>
            <a:r>
              <a:rPr sz="2800" dirty="0">
                <a:latin typeface="Times New Roman"/>
                <a:cs typeface="Times New Roman"/>
              </a:rPr>
              <a:t>system,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which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then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stimulates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prothoracic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glands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secrete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molting </a:t>
            </a:r>
            <a:r>
              <a:rPr sz="2800" dirty="0">
                <a:latin typeface="Times New Roman"/>
                <a:cs typeface="Times New Roman"/>
              </a:rPr>
              <a:t>hormone,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ecdysone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170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587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569EE15D-3A75-6542-50A9-B235C937598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5219" y="366400"/>
            <a:ext cx="8689929" cy="557228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4D2C40A5-E72C-100D-686C-51274E11A176}"/>
              </a:ext>
            </a:extLst>
          </p:cNvPr>
          <p:cNvSpPr txBox="1"/>
          <p:nvPr/>
        </p:nvSpPr>
        <p:spPr>
          <a:xfrm>
            <a:off x="3560006" y="6102822"/>
            <a:ext cx="61220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8290" algn="just">
              <a:spcBef>
                <a:spcPts val="100"/>
              </a:spcBef>
            </a:pPr>
            <a:r>
              <a:rPr sz="1200" i="1" dirty="0">
                <a:latin typeface="Times New Roman"/>
                <a:cs typeface="Times New Roman"/>
              </a:rPr>
              <a:t>Figure: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Hormonal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control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of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insect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development.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917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173F-CCA6-14A8-A607-8C2035CF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854" y="383762"/>
            <a:ext cx="8911687" cy="59509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Mechanism of Hormones : 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1346B7E-5122-D16F-9D72-4465DBFE9D07}"/>
              </a:ext>
            </a:extLst>
          </p:cNvPr>
          <p:cNvSpPr txBox="1"/>
          <p:nvPr/>
        </p:nvSpPr>
        <p:spPr>
          <a:xfrm>
            <a:off x="1524001" y="1066154"/>
            <a:ext cx="10510684" cy="6081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38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Juvenile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hormone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acts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developmental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switch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immature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adult </a:t>
            </a:r>
            <a:r>
              <a:rPr sz="1600" dirty="0">
                <a:latin typeface="Times New Roman"/>
                <a:cs typeface="Times New Roman"/>
              </a:rPr>
              <a:t>forms,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sesquiterpenoid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produced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corpora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allata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gland.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juvenile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hormone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sufficient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concentration,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promotes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larva,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moults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another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larval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instar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inhibits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differentiation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adult </a:t>
            </a:r>
            <a:r>
              <a:rPr sz="1600" dirty="0">
                <a:latin typeface="Times New Roman"/>
                <a:cs typeface="Times New Roman"/>
              </a:rPr>
              <a:t>structures.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last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larval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instar,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axonal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nerve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brain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inhibits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corpus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allatum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releasing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juvenile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hormone.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lowered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JH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level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allows </a:t>
            </a:r>
            <a:r>
              <a:rPr sz="1600" dirty="0">
                <a:latin typeface="Times New Roman"/>
                <a:cs typeface="Times New Roman"/>
              </a:rPr>
              <a:t>metamorphosis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continue.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500"/>
              </a:lnSpc>
              <a:spcBef>
                <a:spcPts val="1420"/>
              </a:spcBef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20-hydroxyecdysone</a:t>
            </a:r>
            <a:r>
              <a:rPr sz="1600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(20E)</a:t>
            </a:r>
            <a:r>
              <a:rPr sz="1600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promotes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successive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molts,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including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metamorphic</a:t>
            </a:r>
            <a:r>
              <a:rPr sz="1600" spc="30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one,</a:t>
            </a:r>
            <a:r>
              <a:rPr sz="1600" spc="30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whereas</a:t>
            </a:r>
            <a:r>
              <a:rPr sz="1600" spc="30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JH</a:t>
            </a:r>
            <a:r>
              <a:rPr sz="1600" spc="31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0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30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terpenoids</a:t>
            </a:r>
            <a:r>
              <a:rPr sz="1600" spc="30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(lipid),</a:t>
            </a:r>
            <a:r>
              <a:rPr sz="1600" spc="30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310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inhibits </a:t>
            </a:r>
            <a:r>
              <a:rPr sz="1600" dirty="0">
                <a:latin typeface="Times New Roman"/>
                <a:cs typeface="Times New Roman"/>
              </a:rPr>
              <a:t>metamorphosis.</a:t>
            </a:r>
            <a:r>
              <a:rPr sz="1600" spc="4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20-hydroxyecdysone</a:t>
            </a:r>
            <a:r>
              <a:rPr sz="1600" spc="4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initiates</a:t>
            </a:r>
            <a:r>
              <a:rPr sz="1600" spc="4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4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coordinates</a:t>
            </a:r>
            <a:r>
              <a:rPr sz="1600" spc="4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4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molt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regulates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expression,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induces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ecdysis,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transfer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one </a:t>
            </a:r>
            <a:r>
              <a:rPr sz="1600" dirty="0">
                <a:latin typeface="Times New Roman"/>
                <a:cs typeface="Times New Roman"/>
              </a:rPr>
              <a:t>stage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another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(metamorphosis).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molt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initiated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pulses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20-hydroxyecdysone.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larval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molt,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first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pulse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produces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hydroxy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ecdysone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concentration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larval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hemolymph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(blood)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elicits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a</a:t>
            </a:r>
            <a:r>
              <a:rPr lang="en-IN" sz="1600" spc="-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change</a:t>
            </a:r>
            <a:r>
              <a:rPr lang="en-US" sz="1600" spc="39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in</a:t>
            </a:r>
            <a:r>
              <a:rPr lang="en-US" sz="1600" spc="39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cellular</a:t>
            </a:r>
            <a:r>
              <a:rPr lang="en-US" sz="1600" spc="39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commitment.</a:t>
            </a:r>
            <a:r>
              <a:rPr lang="en-US" sz="1600" spc="42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</a:t>
            </a:r>
            <a:r>
              <a:rPr lang="en-US" sz="1600" spc="39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second,</a:t>
            </a:r>
            <a:r>
              <a:rPr lang="en-US" sz="1600" spc="39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large</a:t>
            </a:r>
            <a:r>
              <a:rPr lang="en-US" sz="1600" spc="39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pulse</a:t>
            </a:r>
            <a:r>
              <a:rPr lang="en-US" sz="1600" spc="39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of</a:t>
            </a:r>
            <a:r>
              <a:rPr lang="en-US" sz="1600" spc="4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Hydroxy</a:t>
            </a:r>
            <a:r>
              <a:rPr lang="en-US" sz="1600" spc="405" dirty="0">
                <a:latin typeface="Times New Roman"/>
                <a:cs typeface="Times New Roman"/>
              </a:rPr>
              <a:t> </a:t>
            </a:r>
            <a:r>
              <a:rPr lang="en-US" sz="1600" spc="-10" dirty="0">
                <a:latin typeface="Times New Roman"/>
                <a:cs typeface="Times New Roman"/>
              </a:rPr>
              <a:t>ecdysone </a:t>
            </a:r>
            <a:r>
              <a:rPr lang="en-US" sz="1600" dirty="0">
                <a:latin typeface="Times New Roman"/>
                <a:cs typeface="Times New Roman"/>
              </a:rPr>
              <a:t>initiates</a:t>
            </a:r>
            <a:r>
              <a:rPr lang="en-US" sz="1600" spc="-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-4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differentiation</a:t>
            </a:r>
            <a:r>
              <a:rPr lang="en-US" sz="1600" spc="-4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events</a:t>
            </a:r>
            <a:r>
              <a:rPr lang="en-US" sz="1600" spc="-4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associated</a:t>
            </a:r>
            <a:r>
              <a:rPr lang="en-US" sz="1600" spc="-4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with</a:t>
            </a:r>
            <a:r>
              <a:rPr lang="en-US" sz="1600" spc="-30" dirty="0">
                <a:latin typeface="Times New Roman"/>
                <a:cs typeface="Times New Roman"/>
              </a:rPr>
              <a:t> </a:t>
            </a:r>
            <a:r>
              <a:rPr lang="en-US" sz="1600" spc="-10" dirty="0">
                <a:latin typeface="Times New Roman"/>
                <a:cs typeface="Times New Roman"/>
              </a:rPr>
              <a:t>molting.</a:t>
            </a:r>
            <a:endParaRPr lang="en-US" sz="1600" dirty="0">
              <a:latin typeface="Times New Roman"/>
              <a:cs typeface="Times New Roman"/>
            </a:endParaRPr>
          </a:p>
          <a:p>
            <a:pPr marL="12700" marR="6350" indent="456565" algn="just">
              <a:lnSpc>
                <a:spcPct val="143700"/>
              </a:lnSpc>
              <a:spcBef>
                <a:spcPts val="1005"/>
              </a:spcBef>
            </a:pP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45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hydroxyecdysone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produced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by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these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pulses</a:t>
            </a:r>
            <a:r>
              <a:rPr lang="en-US" sz="1600" spc="4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commits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and</a:t>
            </a:r>
            <a:r>
              <a:rPr lang="en-US" sz="1600" spc="4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stimulates</a:t>
            </a:r>
            <a:r>
              <a:rPr lang="en-US" sz="1600" spc="45" dirty="0">
                <a:latin typeface="Times New Roman"/>
                <a:cs typeface="Times New Roman"/>
              </a:rPr>
              <a:t> </a:t>
            </a:r>
            <a:r>
              <a:rPr lang="en-US" sz="1600" spc="-25" dirty="0">
                <a:latin typeface="Times New Roman"/>
                <a:cs typeface="Times New Roman"/>
              </a:rPr>
              <a:t>the </a:t>
            </a:r>
            <a:r>
              <a:rPr lang="en-US" sz="1600" dirty="0">
                <a:latin typeface="Times New Roman"/>
                <a:cs typeface="Times New Roman"/>
              </a:rPr>
              <a:t>epidermal</a:t>
            </a:r>
            <a:r>
              <a:rPr lang="en-US" sz="1600" spc="12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cells</a:t>
            </a:r>
            <a:r>
              <a:rPr lang="en-US" sz="1600" spc="12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to</a:t>
            </a:r>
            <a:r>
              <a:rPr lang="en-US" sz="1600" spc="13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synthesize</a:t>
            </a:r>
            <a:r>
              <a:rPr lang="en-US" sz="1600" spc="13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enzymes</a:t>
            </a:r>
            <a:r>
              <a:rPr lang="en-US" sz="1600" spc="12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that</a:t>
            </a:r>
            <a:r>
              <a:rPr lang="en-US" sz="1600" spc="12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digest</a:t>
            </a:r>
            <a:r>
              <a:rPr lang="en-US" sz="1600" spc="12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and</a:t>
            </a:r>
            <a:r>
              <a:rPr lang="en-US" sz="1600" spc="13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recycle</a:t>
            </a:r>
            <a:r>
              <a:rPr lang="en-US" sz="1600" spc="12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12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components</a:t>
            </a:r>
            <a:r>
              <a:rPr lang="en-US" sz="1600" spc="125" dirty="0">
                <a:latin typeface="Times New Roman"/>
                <a:cs typeface="Times New Roman"/>
              </a:rPr>
              <a:t> </a:t>
            </a:r>
            <a:r>
              <a:rPr lang="en-US" sz="1600" spc="-25" dirty="0">
                <a:latin typeface="Times New Roman"/>
                <a:cs typeface="Times New Roman"/>
              </a:rPr>
              <a:t>of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34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cuticle.</a:t>
            </a:r>
            <a:r>
              <a:rPr lang="en-US" sz="1600" spc="3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Juvenile</a:t>
            </a:r>
            <a:r>
              <a:rPr lang="en-US" sz="1600" spc="3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hormone</a:t>
            </a:r>
            <a:r>
              <a:rPr lang="en-US" sz="1600" spc="3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prevents</a:t>
            </a:r>
            <a:r>
              <a:rPr lang="en-US" sz="1600" spc="3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345" dirty="0">
                <a:latin typeface="Times New Roman"/>
                <a:cs typeface="Times New Roman"/>
              </a:rPr>
              <a:t> </a:t>
            </a:r>
            <a:r>
              <a:rPr lang="en-US" sz="1600" spc="-10" dirty="0">
                <a:latin typeface="Times New Roman"/>
                <a:cs typeface="Times New Roman"/>
              </a:rPr>
              <a:t>ecdysone-</a:t>
            </a:r>
            <a:r>
              <a:rPr lang="en-US" sz="1600" dirty="0">
                <a:latin typeface="Times New Roman"/>
                <a:cs typeface="Times New Roman"/>
              </a:rPr>
              <a:t>induced</a:t>
            </a:r>
            <a:r>
              <a:rPr lang="en-US" sz="1600" spc="3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changes</a:t>
            </a:r>
            <a:r>
              <a:rPr lang="en-US" sz="1600" spc="34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in</a:t>
            </a:r>
            <a:r>
              <a:rPr lang="en-US" sz="1600" spc="350" dirty="0">
                <a:latin typeface="Times New Roman"/>
                <a:cs typeface="Times New Roman"/>
              </a:rPr>
              <a:t> </a:t>
            </a:r>
            <a:r>
              <a:rPr lang="en-US" sz="1600" spc="-20" dirty="0">
                <a:latin typeface="Times New Roman"/>
                <a:cs typeface="Times New Roman"/>
              </a:rPr>
              <a:t>gene </a:t>
            </a:r>
            <a:r>
              <a:rPr lang="en-US" sz="1600" dirty="0">
                <a:latin typeface="Times New Roman"/>
                <a:cs typeface="Times New Roman"/>
              </a:rPr>
              <a:t>expression</a:t>
            </a:r>
            <a:r>
              <a:rPr lang="en-US" sz="1600" spc="2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(from</a:t>
            </a:r>
            <a:r>
              <a:rPr lang="en-US" sz="1600" spc="23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immature</a:t>
            </a:r>
            <a:r>
              <a:rPr lang="en-US" sz="1600" spc="2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to</a:t>
            </a:r>
            <a:r>
              <a:rPr lang="en-US" sz="1600" spc="254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mature)</a:t>
            </a:r>
            <a:r>
              <a:rPr lang="en-US" sz="1600" spc="2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that</a:t>
            </a:r>
            <a:r>
              <a:rPr lang="en-US" sz="1600" spc="26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means</a:t>
            </a:r>
            <a:r>
              <a:rPr lang="en-US" sz="1600" spc="2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prevents</a:t>
            </a:r>
            <a:r>
              <a:rPr lang="en-US" sz="1600" spc="2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24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development</a:t>
            </a:r>
            <a:r>
              <a:rPr lang="en-US" sz="1600" spc="250" dirty="0">
                <a:latin typeface="Times New Roman"/>
                <a:cs typeface="Times New Roman"/>
              </a:rPr>
              <a:t> </a:t>
            </a:r>
            <a:r>
              <a:rPr lang="en-US" sz="1600" spc="-25" dirty="0">
                <a:latin typeface="Times New Roman"/>
                <a:cs typeface="Times New Roman"/>
              </a:rPr>
              <a:t>of </a:t>
            </a:r>
            <a:r>
              <a:rPr lang="en-US" sz="1600" dirty="0">
                <a:latin typeface="Times New Roman"/>
                <a:cs typeface="Times New Roman"/>
              </a:rPr>
              <a:t>adult</a:t>
            </a:r>
            <a:r>
              <a:rPr lang="en-US" sz="1600" spc="4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characteristics.</a:t>
            </a:r>
            <a:r>
              <a:rPr lang="en-US" sz="1600" spc="5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presence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of</a:t>
            </a:r>
            <a:r>
              <a:rPr lang="en-US" sz="1600" spc="4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juvenile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hormone</a:t>
            </a:r>
            <a:r>
              <a:rPr lang="en-US" sz="1600" spc="4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during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molt</a:t>
            </a:r>
            <a:r>
              <a:rPr lang="en-US" sz="1600" spc="5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ensures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spc="-20" dirty="0">
                <a:latin typeface="Times New Roman"/>
                <a:cs typeface="Times New Roman"/>
              </a:rPr>
              <a:t>that </a:t>
            </a:r>
            <a:r>
              <a:rPr lang="en-US" sz="1600" dirty="0">
                <a:latin typeface="Times New Roman"/>
                <a:cs typeface="Times New Roman"/>
              </a:rPr>
              <a:t>the</a:t>
            </a:r>
            <a:r>
              <a:rPr lang="en-US" sz="1600" spc="-2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result</a:t>
            </a:r>
            <a:r>
              <a:rPr lang="en-US" sz="1600" spc="-1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of</a:t>
            </a:r>
            <a:r>
              <a:rPr lang="en-US" sz="1600" spc="-2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that</a:t>
            </a:r>
            <a:r>
              <a:rPr lang="en-US" sz="1600" spc="-1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molt</a:t>
            </a:r>
            <a:r>
              <a:rPr lang="en-US" sz="1600" spc="-1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produces</a:t>
            </a:r>
            <a:r>
              <a:rPr lang="en-US" sz="1600" spc="-3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another</a:t>
            </a:r>
            <a:r>
              <a:rPr lang="en-US" sz="1600" spc="-1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instar,</a:t>
            </a:r>
            <a:r>
              <a:rPr lang="en-US" sz="1600" spc="-1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not</a:t>
            </a:r>
            <a:r>
              <a:rPr lang="en-US" sz="1600" spc="-1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</a:t>
            </a:r>
            <a:r>
              <a:rPr lang="en-US" sz="1600" spc="-1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pupa</a:t>
            </a:r>
            <a:r>
              <a:rPr lang="en-US" sz="1600" spc="-2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or an</a:t>
            </a:r>
            <a:r>
              <a:rPr lang="en-US" sz="1600" spc="-15" dirty="0">
                <a:latin typeface="Times New Roman"/>
                <a:cs typeface="Times New Roman"/>
              </a:rPr>
              <a:t> </a:t>
            </a:r>
            <a:r>
              <a:rPr lang="en-US" sz="1600" spc="-10" dirty="0">
                <a:latin typeface="Times New Roman"/>
                <a:cs typeface="Times New Roman"/>
              </a:rPr>
              <a:t>adult.</a:t>
            </a:r>
            <a:endParaRPr lang="en-US" sz="1600" dirty="0">
              <a:latin typeface="Times New Roman"/>
              <a:cs typeface="Times New Roman"/>
            </a:endParaRPr>
          </a:p>
          <a:p>
            <a:pPr marL="12700" marR="5080" indent="456565" algn="just">
              <a:lnSpc>
                <a:spcPct val="143800"/>
              </a:lnSpc>
              <a:spcBef>
                <a:spcPts val="99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704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>
            <a:extLst>
              <a:ext uri="{FF2B5EF4-FFF2-40B4-BE49-F238E27FC236}">
                <a16:creationId xmlns:a16="http://schemas.microsoft.com/office/drawing/2014/main" id="{177864EC-C4AF-2377-81B4-92C5FBE0CE77}"/>
              </a:ext>
            </a:extLst>
          </p:cNvPr>
          <p:cNvGrpSpPr/>
          <p:nvPr/>
        </p:nvGrpSpPr>
        <p:grpSpPr>
          <a:xfrm>
            <a:off x="1710813" y="483146"/>
            <a:ext cx="8888361" cy="5927486"/>
            <a:chOff x="1514411" y="3324669"/>
            <a:chExt cx="4742815" cy="3530600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C8D821F3-9D20-03F9-1F6B-E8EF2576DB1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3334258"/>
              <a:ext cx="4599455" cy="343904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B790E1F-C5BF-2830-69D4-904335334392}"/>
                </a:ext>
              </a:extLst>
            </p:cNvPr>
            <p:cNvSpPr/>
            <p:nvPr/>
          </p:nvSpPr>
          <p:spPr>
            <a:xfrm>
              <a:off x="1519174" y="3329432"/>
              <a:ext cx="4733290" cy="3521075"/>
            </a:xfrm>
            <a:custGeom>
              <a:avLst/>
              <a:gdLst/>
              <a:ahLst/>
              <a:cxnLst/>
              <a:rect l="l" t="t" r="r" b="b"/>
              <a:pathLst>
                <a:path w="4733290" h="3521075">
                  <a:moveTo>
                    <a:pt x="0" y="3521074"/>
                  </a:moveTo>
                  <a:lnTo>
                    <a:pt x="4733290" y="3521074"/>
                  </a:lnTo>
                  <a:lnTo>
                    <a:pt x="4733290" y="0"/>
                  </a:lnTo>
                  <a:lnTo>
                    <a:pt x="0" y="0"/>
                  </a:lnTo>
                  <a:lnTo>
                    <a:pt x="0" y="35210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965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032E9B-0389-2430-B768-0A048BF4F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658" y="1828799"/>
            <a:ext cx="7772400" cy="3352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9600" b="1" i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7722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DAC79-F966-A95D-2637-6C85E742D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3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A36478-8ACC-FEE3-7054-0153DA3FF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233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AAB6A924-51B8-39C6-10A1-67CAD588EBA4}"/>
              </a:ext>
            </a:extLst>
          </p:cNvPr>
          <p:cNvSpPr txBox="1"/>
          <p:nvPr/>
        </p:nvSpPr>
        <p:spPr>
          <a:xfrm>
            <a:off x="1661650" y="668593"/>
            <a:ext cx="9989575" cy="558755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algn="just">
              <a:spcBef>
                <a:spcPts val="890"/>
              </a:spcBef>
              <a:tabLst>
                <a:tab pos="240665" algn="l"/>
              </a:tabLst>
            </a:pP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Holometabolous</a:t>
            </a:r>
            <a:r>
              <a:rPr sz="2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(complete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metamorphosis):</a:t>
            </a:r>
            <a:endParaRPr sz="2800" dirty="0">
              <a:latin typeface="Times New Roman"/>
              <a:cs typeface="Times New Roman"/>
            </a:endParaRPr>
          </a:p>
          <a:p>
            <a:pPr marL="697865" lvl="1" indent="-228600" algn="just">
              <a:spcBef>
                <a:spcPts val="790"/>
              </a:spcBef>
              <a:buFont typeface="Symbol"/>
              <a:buChar char=""/>
              <a:tabLst>
                <a:tab pos="697865" algn="l"/>
              </a:tabLst>
            </a:pPr>
            <a:r>
              <a:rPr dirty="0">
                <a:latin typeface="Times New Roman"/>
                <a:cs typeface="Times New Roman"/>
              </a:rPr>
              <a:t>In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this,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four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stages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life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cycle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occur-</a:t>
            </a:r>
            <a:r>
              <a:rPr b="1" dirty="0">
                <a:latin typeface="Times New Roman"/>
                <a:cs typeface="Times New Roman"/>
              </a:rPr>
              <a:t>egg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larva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pupa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adult</a:t>
            </a:r>
            <a:r>
              <a:rPr spc="-10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pPr marL="697865" marR="5080" lvl="1" indent="-228600" algn="just">
              <a:lnSpc>
                <a:spcPct val="144000"/>
              </a:lnSpc>
              <a:spcBef>
                <a:spcPts val="100"/>
              </a:spcBef>
              <a:buFont typeface="Symbol"/>
              <a:buChar char=""/>
              <a:tabLst>
                <a:tab pos="697865" algn="l"/>
              </a:tabLst>
            </a:pPr>
            <a:r>
              <a:rPr dirty="0">
                <a:latin typeface="Times New Roman"/>
                <a:cs typeface="Times New Roman"/>
              </a:rPr>
              <a:t>This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characterised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 a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radical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change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form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ecological</a:t>
            </a:r>
            <a:r>
              <a:rPr spc="-10" dirty="0">
                <a:latin typeface="Times New Roman"/>
                <a:cs typeface="Times New Roman"/>
              </a:rPr>
              <a:t> habits </a:t>
            </a:r>
            <a:r>
              <a:rPr dirty="0">
                <a:latin typeface="Times New Roman"/>
                <a:cs typeface="Times New Roman"/>
              </a:rPr>
              <a:t>between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immature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adults.</a:t>
            </a:r>
            <a:endParaRPr dirty="0">
              <a:latin typeface="Times New Roman"/>
              <a:cs typeface="Times New Roman"/>
            </a:endParaRPr>
          </a:p>
          <a:p>
            <a:pPr marL="697865" lvl="1" indent="-228600" algn="just">
              <a:spcBef>
                <a:spcPts val="830"/>
              </a:spcBef>
              <a:buFont typeface="Symbol"/>
              <a:buChar char=""/>
              <a:tabLst>
                <a:tab pos="697865" algn="l"/>
              </a:tabLst>
            </a:pPr>
            <a:r>
              <a:rPr dirty="0">
                <a:latin typeface="Times New Roman"/>
                <a:cs typeface="Times New Roman"/>
              </a:rPr>
              <a:t>For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example: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butterflies,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moths,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flies,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ants,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beetles.</a:t>
            </a:r>
            <a:endParaRPr lang="en-IN" spc="-10" dirty="0">
              <a:latin typeface="Times New Roman"/>
              <a:cs typeface="Times New Roman"/>
            </a:endParaRPr>
          </a:p>
          <a:p>
            <a:pPr marL="697865" lvl="1" indent="-228600" algn="just">
              <a:spcBef>
                <a:spcPts val="830"/>
              </a:spcBef>
              <a:buFont typeface="Symbol"/>
              <a:buChar char=""/>
              <a:tabLst>
                <a:tab pos="697865" algn="l"/>
              </a:tabLst>
            </a:pPr>
            <a:r>
              <a:rPr dirty="0">
                <a:latin typeface="Times New Roman"/>
                <a:cs typeface="Times New Roman"/>
              </a:rPr>
              <a:t>Most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old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body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larva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systematically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destroyed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apoptosis, </a:t>
            </a:r>
            <a:r>
              <a:rPr dirty="0">
                <a:latin typeface="Times New Roman"/>
                <a:cs typeface="Times New Roman"/>
              </a:rPr>
              <a:t>while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new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adult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structures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such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as</a:t>
            </a:r>
            <a:r>
              <a:rPr spc="2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legs,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wings,</a:t>
            </a:r>
            <a:r>
              <a:rPr spc="2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structure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head,</a:t>
            </a:r>
            <a:r>
              <a:rPr lang="en-IN" spc="-10" dirty="0">
                <a:latin typeface="Times New Roman"/>
                <a:cs typeface="Times New Roman"/>
              </a:rPr>
              <a:t>  </a:t>
            </a:r>
            <a:r>
              <a:rPr lang="en-US" spc="-10" dirty="0">
                <a:latin typeface="Times New Roman"/>
                <a:cs typeface="Times New Roman"/>
              </a:rPr>
              <a:t>genitalia</a:t>
            </a: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spc="-25" dirty="0">
                <a:latin typeface="Times New Roman"/>
                <a:cs typeface="Times New Roman"/>
              </a:rPr>
              <a:t>and</a:t>
            </a: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spc="-20" dirty="0">
                <a:latin typeface="Times New Roman"/>
                <a:cs typeface="Times New Roman"/>
              </a:rPr>
              <a:t>part</a:t>
            </a: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spc="-25" dirty="0">
                <a:latin typeface="Times New Roman"/>
                <a:cs typeface="Times New Roman"/>
              </a:rPr>
              <a:t>of</a:t>
            </a: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spc="-10" dirty="0">
                <a:latin typeface="Times New Roman"/>
                <a:cs typeface="Times New Roman"/>
              </a:rPr>
              <a:t>changing</a:t>
            </a: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spc="-10" dirty="0">
                <a:latin typeface="Times New Roman"/>
                <a:cs typeface="Times New Roman"/>
              </a:rPr>
              <a:t>epidermis</a:t>
            </a: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spc="-10" dirty="0">
                <a:latin typeface="Times New Roman"/>
                <a:cs typeface="Times New Roman"/>
              </a:rPr>
              <a:t>develop </a:t>
            </a:r>
            <a:r>
              <a:rPr lang="en-US" dirty="0">
                <a:latin typeface="Times New Roman"/>
                <a:cs typeface="Times New Roman"/>
              </a:rPr>
              <a:t>undifferentiated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nests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-4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cells.</a:t>
            </a:r>
          </a:p>
          <a:p>
            <a:pPr marL="697865" lvl="1" indent="-228600" algn="just">
              <a:spcBef>
                <a:spcPts val="830"/>
              </a:spcBef>
              <a:buFont typeface="Symbol"/>
              <a:buChar char=""/>
              <a:tabLst>
                <a:tab pos="697865" algn="l"/>
              </a:tabLst>
            </a:pPr>
            <a:r>
              <a:rPr lang="en-US" dirty="0">
                <a:latin typeface="Times New Roman"/>
                <a:cs typeface="Times New Roman"/>
              </a:rPr>
              <a:t>Thus,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within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any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larva,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there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are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two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distinct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populations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cells </a:t>
            </a:r>
          </a:p>
          <a:p>
            <a:pPr marL="469265" lvl="1" algn="just">
              <a:spcBef>
                <a:spcPts val="830"/>
              </a:spcBef>
              <a:tabLst>
                <a:tab pos="697865" algn="l"/>
              </a:tabLst>
            </a:pPr>
            <a:r>
              <a:rPr lang="en-US" b="1" spc="-10" dirty="0">
                <a:latin typeface="Times New Roman"/>
                <a:cs typeface="Times New Roman"/>
              </a:rPr>
              <a:t>	</a:t>
            </a:r>
            <a:r>
              <a:rPr lang="en-US" b="1" spc="-10" dirty="0" err="1">
                <a:latin typeface="Times New Roman"/>
                <a:cs typeface="Times New Roman"/>
              </a:rPr>
              <a:t>i</a:t>
            </a:r>
            <a:r>
              <a:rPr lang="en-US" b="1" spc="-10" dirty="0">
                <a:latin typeface="Times New Roman"/>
                <a:cs typeface="Times New Roman"/>
              </a:rPr>
              <a:t>)</a:t>
            </a:r>
            <a:r>
              <a:rPr lang="en-US" b="1" dirty="0">
                <a:latin typeface="Times New Roman"/>
                <a:cs typeface="Times New Roman"/>
              </a:rPr>
              <a:t>Larval</a:t>
            </a:r>
            <a:r>
              <a:rPr lang="en-US" b="1" spc="-30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cells</a:t>
            </a:r>
            <a:r>
              <a:rPr lang="en-US" dirty="0">
                <a:latin typeface="Times New Roman"/>
                <a:cs typeface="Times New Roman"/>
              </a:rPr>
              <a:t>-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used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for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functions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juvenile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insect.</a:t>
            </a:r>
            <a:endParaRPr lang="en-US" dirty="0">
              <a:latin typeface="Times New Roman"/>
              <a:cs typeface="Times New Roman"/>
            </a:endParaRPr>
          </a:p>
          <a:p>
            <a:pPr marL="697865" marR="5080" algn="just">
              <a:lnSpc>
                <a:spcPts val="2420"/>
              </a:lnSpc>
              <a:spcBef>
                <a:spcPts val="195"/>
              </a:spcBef>
              <a:tabLst>
                <a:tab pos="1155065" algn="l"/>
              </a:tabLst>
            </a:pPr>
            <a:r>
              <a:rPr lang="en-US" b="1" dirty="0">
                <a:latin typeface="Times New Roman"/>
                <a:cs typeface="Times New Roman"/>
              </a:rPr>
              <a:t>ii)Thousands</a:t>
            </a:r>
            <a:r>
              <a:rPr lang="en-US" b="1" spc="445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of</a:t>
            </a:r>
            <a:r>
              <a:rPr lang="en-US" b="1" spc="455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imaginal</a:t>
            </a:r>
            <a:r>
              <a:rPr lang="en-US" b="1" spc="455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cells</a:t>
            </a:r>
            <a:r>
              <a:rPr lang="en-US" dirty="0">
                <a:latin typeface="Times New Roman"/>
                <a:cs typeface="Times New Roman"/>
              </a:rPr>
              <a:t>-</a:t>
            </a:r>
            <a:r>
              <a:rPr lang="en-US" spc="45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lie</a:t>
            </a:r>
            <a:r>
              <a:rPr lang="en-US" spc="45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within</a:t>
            </a:r>
            <a:r>
              <a:rPr lang="en-US" spc="45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larva</a:t>
            </a:r>
            <a:r>
              <a:rPr lang="en-US" spc="45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</a:t>
            </a:r>
            <a:r>
              <a:rPr lang="en-US" spc="44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clusters, </a:t>
            </a:r>
            <a:r>
              <a:rPr lang="en-US" dirty="0">
                <a:latin typeface="Times New Roman"/>
                <a:cs typeface="Times New Roman"/>
              </a:rPr>
              <a:t>awaiting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signal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differentiate.</a:t>
            </a:r>
            <a:endParaRPr lang="en-US" dirty="0">
              <a:latin typeface="Times New Roman"/>
              <a:cs typeface="Times New Roman"/>
            </a:endParaRPr>
          </a:p>
          <a:p>
            <a:pPr marL="240665" marR="6350" indent="-228600" algn="just">
              <a:lnSpc>
                <a:spcPts val="2420"/>
              </a:lnSpc>
              <a:spcBef>
                <a:spcPts val="90"/>
              </a:spcBef>
              <a:buFont typeface="Symbol"/>
              <a:buChar char=""/>
              <a:tabLst>
                <a:tab pos="240665" algn="l"/>
              </a:tabLst>
            </a:pPr>
            <a:r>
              <a:rPr lang="en-US" dirty="0">
                <a:latin typeface="Times New Roman"/>
                <a:cs typeface="Times New Roman"/>
              </a:rPr>
              <a:t>Larva</a:t>
            </a:r>
            <a:r>
              <a:rPr lang="en-US" spc="35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(caterpillar,</a:t>
            </a:r>
            <a:r>
              <a:rPr lang="en-US" spc="35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grub,</a:t>
            </a:r>
            <a:r>
              <a:rPr lang="en-US" spc="37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</a:t>
            </a:r>
            <a:r>
              <a:rPr lang="en-US" spc="36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maggot)</a:t>
            </a:r>
            <a:r>
              <a:rPr lang="en-US" spc="36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undergoes</a:t>
            </a:r>
            <a:r>
              <a:rPr lang="en-US" spc="35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36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series</a:t>
            </a:r>
            <a:r>
              <a:rPr lang="en-US" spc="35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36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molts</a:t>
            </a:r>
            <a:r>
              <a:rPr lang="en-US" spc="35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as</a:t>
            </a:r>
            <a:r>
              <a:rPr lang="en-US" spc="350" dirty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it </a:t>
            </a:r>
            <a:r>
              <a:rPr lang="en-US" dirty="0">
                <a:latin typeface="Times New Roman"/>
                <a:cs typeface="Times New Roman"/>
              </a:rPr>
              <a:t>become</a:t>
            </a:r>
            <a:r>
              <a:rPr lang="en-US" spc="-5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larger.</a:t>
            </a:r>
            <a:endParaRPr lang="en-US" dirty="0">
              <a:latin typeface="Times New Roman"/>
              <a:cs typeface="Times New Roman"/>
            </a:endParaRPr>
          </a:p>
          <a:p>
            <a:pPr marL="240665" indent="-227965" algn="just">
              <a:spcBef>
                <a:spcPts val="625"/>
              </a:spcBef>
              <a:buFont typeface="Symbol"/>
              <a:buChar char=""/>
              <a:tabLst>
                <a:tab pos="240665" algn="l"/>
              </a:tabLst>
            </a:pPr>
            <a:r>
              <a:rPr lang="en-US" dirty="0">
                <a:latin typeface="Times New Roman"/>
                <a:cs typeface="Times New Roman"/>
              </a:rPr>
              <a:t>Stages</a:t>
            </a:r>
            <a:r>
              <a:rPr lang="en-US" spc="-4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between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these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larval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molts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are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called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b="1" spc="-10" dirty="0">
                <a:latin typeface="Times New Roman"/>
                <a:cs typeface="Times New Roman"/>
              </a:rPr>
              <a:t>instars</a:t>
            </a:r>
            <a:r>
              <a:rPr lang="en-US" spc="-10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marL="240665" indent="-227965" algn="just">
              <a:spcBef>
                <a:spcPts val="840"/>
              </a:spcBef>
              <a:buFont typeface="Symbol"/>
              <a:buChar char=""/>
              <a:tabLst>
                <a:tab pos="240665" algn="l"/>
              </a:tabLst>
            </a:pPr>
            <a:r>
              <a:rPr lang="en-US" dirty="0">
                <a:latin typeface="Times New Roman"/>
                <a:cs typeface="Times New Roman"/>
              </a:rPr>
              <a:t>Pupa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does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not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feed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is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usually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considered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as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resting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stage.</a:t>
            </a:r>
            <a:endParaRPr lang="en-US" dirty="0">
              <a:latin typeface="Times New Roman"/>
              <a:cs typeface="Times New Roman"/>
            </a:endParaRPr>
          </a:p>
          <a:p>
            <a:pPr marL="240665" marR="7620" indent="-228600" algn="just">
              <a:lnSpc>
                <a:spcPct val="143500"/>
              </a:lnSpc>
              <a:spcBef>
                <a:spcPts val="110"/>
              </a:spcBef>
              <a:buFont typeface="Symbol"/>
              <a:buChar char=""/>
              <a:tabLst>
                <a:tab pos="240665" algn="l"/>
              </a:tabLst>
            </a:pPr>
            <a:r>
              <a:rPr lang="en-US" dirty="0">
                <a:latin typeface="Times New Roman"/>
                <a:cs typeface="Times New Roman"/>
              </a:rPr>
              <a:t>During</a:t>
            </a:r>
            <a:r>
              <a:rPr lang="en-US" spc="38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37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pupal</a:t>
            </a:r>
            <a:r>
              <a:rPr lang="en-US" spc="38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stage,</a:t>
            </a:r>
            <a:r>
              <a:rPr lang="en-US" spc="37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38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body</a:t>
            </a:r>
            <a:r>
              <a:rPr lang="en-US" spc="38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undergoes</a:t>
            </a:r>
            <a:r>
              <a:rPr lang="en-US" spc="38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37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complete</a:t>
            </a:r>
            <a:r>
              <a:rPr lang="en-US" spc="380" dirty="0">
                <a:latin typeface="Times New Roman"/>
                <a:cs typeface="Times New Roman"/>
              </a:rPr>
              <a:t> </a:t>
            </a:r>
            <a:r>
              <a:rPr lang="en-US" spc="-10" dirty="0" err="1">
                <a:latin typeface="Times New Roman"/>
                <a:cs typeface="Times New Roman"/>
              </a:rPr>
              <a:t>reorganisation</a:t>
            </a:r>
            <a:r>
              <a:rPr lang="en-US" spc="-10" dirty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cs typeface="Times New Roman"/>
              </a:rPr>
              <a:t>transforming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into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cs typeface="Times New Roman"/>
              </a:rPr>
              <a:t>adult.</a:t>
            </a:r>
            <a:endParaRPr lang="en-US" dirty="0">
              <a:latin typeface="Times New Roman"/>
              <a:cs typeface="Times New Roman"/>
            </a:endParaRPr>
          </a:p>
          <a:p>
            <a:pPr marL="697865" lvl="1" indent="-228600" algn="just">
              <a:spcBef>
                <a:spcPts val="830"/>
              </a:spcBef>
              <a:buFont typeface="Symbol"/>
              <a:buChar char=""/>
              <a:tabLst>
                <a:tab pos="697865" algn="l"/>
              </a:tabLst>
            </a:pPr>
            <a:endParaRPr lang="en-IN" spc="-1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39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C43862-2996-0ABA-50BB-32C87FD56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9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87910A7C-C415-46A9-85A6-47F8F763D894}"/>
              </a:ext>
            </a:extLst>
          </p:cNvPr>
          <p:cNvSpPr txBox="1"/>
          <p:nvPr/>
        </p:nvSpPr>
        <p:spPr>
          <a:xfrm>
            <a:off x="1780367" y="644852"/>
            <a:ext cx="9890523" cy="5190139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algn="just">
              <a:spcBef>
                <a:spcPts val="890"/>
              </a:spcBef>
              <a:tabLst>
                <a:tab pos="240665" algn="l"/>
              </a:tabLst>
            </a:pP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Hemimetabolous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(gradual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or</a:t>
            </a:r>
            <a:r>
              <a:rPr sz="2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incomplete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metamorphosis):</a:t>
            </a:r>
            <a:endParaRPr sz="2800" dirty="0">
              <a:latin typeface="Times New Roman"/>
              <a:cs typeface="Times New Roman"/>
            </a:endParaRPr>
          </a:p>
          <a:p>
            <a:pPr marL="697865" lvl="1" indent="-228600" algn="just">
              <a:spcBef>
                <a:spcPts val="790"/>
              </a:spcBef>
              <a:buFont typeface="Symbol"/>
              <a:buChar char=""/>
              <a:tabLst>
                <a:tab pos="69786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three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life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stages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occur-</a:t>
            </a:r>
            <a:r>
              <a:rPr sz="2400" b="1" dirty="0">
                <a:latin typeface="Times New Roman"/>
                <a:cs typeface="Times New Roman"/>
              </a:rPr>
              <a:t>egg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nymph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adult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697865" lvl="1" indent="-228600" algn="just">
              <a:spcBef>
                <a:spcPts val="840"/>
              </a:spcBef>
              <a:buFont typeface="Symbol"/>
              <a:buChar char=""/>
              <a:tabLst>
                <a:tab pos="697865" algn="l"/>
              </a:tabLst>
            </a:pP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transformation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refers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incomplete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metamorphosis.</a:t>
            </a:r>
            <a:endParaRPr sz="2400" dirty="0">
              <a:latin typeface="Times New Roman"/>
              <a:cs typeface="Times New Roman"/>
            </a:endParaRPr>
          </a:p>
          <a:p>
            <a:pPr marL="697865" marR="6350" lvl="1" indent="-228600" algn="just">
              <a:lnSpc>
                <a:spcPct val="144200"/>
              </a:lnSpc>
              <a:spcBef>
                <a:spcPts val="85"/>
              </a:spcBef>
              <a:buFont typeface="Symbol"/>
              <a:buChar char=""/>
              <a:tabLst>
                <a:tab pos="697865" algn="l"/>
                <a:tab pos="1147445" algn="l"/>
                <a:tab pos="2000250" algn="l"/>
                <a:tab pos="3175635" algn="l"/>
                <a:tab pos="3983354" algn="l"/>
                <a:tab pos="5107940" algn="l"/>
              </a:tabLst>
            </a:pPr>
            <a:r>
              <a:rPr sz="2400" spc="-25" dirty="0">
                <a:latin typeface="Times New Roman"/>
                <a:cs typeface="Times New Roman"/>
              </a:rPr>
              <a:t>For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example: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grasshoppers,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mantids,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cockroaches,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termites, </a:t>
            </a:r>
            <a:r>
              <a:rPr sz="2400" dirty="0">
                <a:latin typeface="Times New Roman"/>
                <a:cs typeface="Times New Roman"/>
              </a:rPr>
              <a:t>dragonflies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bugs.</a:t>
            </a:r>
            <a:endParaRPr sz="2400" dirty="0">
              <a:latin typeface="Times New Roman"/>
              <a:cs typeface="Times New Roman"/>
            </a:endParaRPr>
          </a:p>
          <a:p>
            <a:pPr marL="697865" marR="8255" lvl="1" indent="-228600" algn="just">
              <a:lnSpc>
                <a:spcPct val="14400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</a:tabLst>
            </a:pPr>
            <a:r>
              <a:rPr sz="2400" dirty="0">
                <a:latin typeface="Times New Roman"/>
                <a:cs typeface="Times New Roman"/>
              </a:rPr>
              <a:t>Insects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hatch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their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eggs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look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miniature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adults.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young </a:t>
            </a:r>
            <a:r>
              <a:rPr sz="2400" dirty="0">
                <a:latin typeface="Times New Roman"/>
                <a:cs typeface="Times New Roman"/>
              </a:rPr>
              <a:t>insects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called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nymph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697865" marR="5080" lvl="1" indent="-228600" algn="just">
              <a:lnSpc>
                <a:spcPct val="144000"/>
              </a:lnSpc>
              <a:spcBef>
                <a:spcPts val="90"/>
              </a:spcBef>
              <a:buFont typeface="Symbol"/>
              <a:buChar char=""/>
              <a:tabLst>
                <a:tab pos="697865" algn="l"/>
              </a:tabLst>
            </a:pPr>
            <a:r>
              <a:rPr sz="2400" dirty="0">
                <a:latin typeface="Times New Roman"/>
                <a:cs typeface="Times New Roman"/>
              </a:rPr>
              <a:t>After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each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shedding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skin,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nymph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enters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new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</a:t>
            </a:r>
            <a:r>
              <a:rPr sz="2400" b="1" dirty="0">
                <a:latin typeface="Times New Roman"/>
                <a:cs typeface="Times New Roman"/>
              </a:rPr>
              <a:t>instar</a:t>
            </a:r>
            <a:r>
              <a:rPr sz="2400" dirty="0">
                <a:latin typeface="Times New Roman"/>
                <a:cs typeface="Times New Roman"/>
              </a:rPr>
              <a:t>”,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new </a:t>
            </a:r>
            <a:r>
              <a:rPr sz="2400" dirty="0">
                <a:latin typeface="Times New Roman"/>
                <a:cs typeface="Times New Roman"/>
              </a:rPr>
              <a:t>stage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growth.</a:t>
            </a:r>
            <a:endParaRPr sz="2400" dirty="0">
              <a:latin typeface="Times New Roman"/>
              <a:cs typeface="Times New Roman"/>
            </a:endParaRPr>
          </a:p>
          <a:p>
            <a:pPr marL="697865" lvl="1" indent="-228600" algn="just">
              <a:spcBef>
                <a:spcPts val="830"/>
              </a:spcBef>
              <a:buFont typeface="Symbol"/>
              <a:buChar char=""/>
              <a:tabLst>
                <a:tab pos="697865" algn="l"/>
              </a:tabLst>
            </a:pPr>
            <a:r>
              <a:rPr sz="2400" dirty="0">
                <a:latin typeface="Times New Roman"/>
                <a:cs typeface="Times New Roman"/>
              </a:rPr>
              <a:t>Nymph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resembles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adult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lacks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wings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genitalia.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360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496E5C-9852-F40A-BBC5-604C94959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B11BC962-24F4-3DD2-4369-13E50036AE50}"/>
              </a:ext>
            </a:extLst>
          </p:cNvPr>
          <p:cNvSpPr txBox="1"/>
          <p:nvPr/>
        </p:nvSpPr>
        <p:spPr>
          <a:xfrm>
            <a:off x="1612490" y="800653"/>
            <a:ext cx="10373032" cy="581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PROCESS</a:t>
            </a:r>
            <a:r>
              <a:rPr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MOLTING:</a:t>
            </a:r>
            <a:endParaRPr dirty="0">
              <a:latin typeface="Times New Roman"/>
              <a:cs typeface="Times New Roman"/>
            </a:endParaRPr>
          </a:p>
          <a:p>
            <a:pPr marL="12700" marR="5715" indent="456565" algn="just">
              <a:lnSpc>
                <a:spcPct val="143800"/>
              </a:lnSpc>
              <a:spcBef>
                <a:spcPts val="955"/>
              </a:spcBef>
            </a:pPr>
            <a:r>
              <a:rPr dirty="0">
                <a:latin typeface="Times New Roman"/>
                <a:cs typeface="Times New Roman"/>
              </a:rPr>
              <a:t>Molting,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known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technically</a:t>
            </a:r>
            <a:r>
              <a:rPr spc="22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as</a:t>
            </a:r>
            <a:r>
              <a:rPr spc="2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ecdysis,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literally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period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2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growth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for </a:t>
            </a:r>
            <a:r>
              <a:rPr dirty="0">
                <a:latin typeface="Times New Roman"/>
                <a:cs typeface="Times New Roman"/>
              </a:rPr>
              <a:t>insects.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Insects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grow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increments.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Each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stage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growth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ends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molting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process</a:t>
            </a:r>
            <a:r>
              <a:rPr spc="4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4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shedding</a:t>
            </a:r>
            <a:r>
              <a:rPr spc="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4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replacing</a:t>
            </a:r>
            <a:r>
              <a:rPr spc="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rigid</a:t>
            </a:r>
            <a:r>
              <a:rPr spc="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exoskeleton.</a:t>
            </a:r>
            <a:r>
              <a:rPr spc="4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People</a:t>
            </a:r>
            <a:r>
              <a:rPr spc="4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often</a:t>
            </a:r>
            <a:r>
              <a:rPr spc="43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think </a:t>
            </a:r>
            <a:r>
              <a:rPr dirty="0">
                <a:latin typeface="Times New Roman"/>
                <a:cs typeface="Times New Roman"/>
              </a:rPr>
              <a:t>molting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simple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act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insect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breaking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its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skin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leaving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behind.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truth,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process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complex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involves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several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parts.</a:t>
            </a:r>
            <a:endParaRPr dirty="0">
              <a:latin typeface="Times New Roman"/>
              <a:cs typeface="Times New Roman"/>
            </a:endParaRPr>
          </a:p>
          <a:p>
            <a:pPr marL="12700" marR="5080" indent="456565" algn="just">
              <a:lnSpc>
                <a:spcPct val="143700"/>
              </a:lnSpc>
              <a:spcBef>
                <a:spcPts val="1005"/>
              </a:spcBef>
            </a:pPr>
            <a:r>
              <a:rPr dirty="0">
                <a:latin typeface="Times New Roman"/>
                <a:cs typeface="Times New Roman"/>
              </a:rPr>
              <a:t>After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egg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hatches,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immature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insect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feeds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grows.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exoskeleton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like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shell.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Eventually,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larva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nymph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must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shed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its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unyielding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overcoat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to </a:t>
            </a:r>
            <a:r>
              <a:rPr dirty="0">
                <a:latin typeface="Times New Roman"/>
                <a:cs typeface="Times New Roman"/>
              </a:rPr>
              <a:t>continue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development.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exoskeleton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which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serves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external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backbone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used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</a:t>
            </a:r>
            <a:r>
              <a:rPr spc="3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protection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support.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Without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exoskeleton,</a:t>
            </a:r>
            <a:r>
              <a:rPr spc="3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insect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could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not </a:t>
            </a:r>
            <a:r>
              <a:rPr dirty="0">
                <a:latin typeface="Times New Roman"/>
                <a:cs typeface="Times New Roman"/>
              </a:rPr>
              <a:t>survive.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old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exoskeleton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 shed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when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new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one 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ready underneath,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 process </a:t>
            </a:r>
            <a:r>
              <a:rPr dirty="0">
                <a:latin typeface="Times New Roman"/>
                <a:cs typeface="Times New Roman"/>
              </a:rPr>
              <a:t>that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take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days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weeks.</a:t>
            </a:r>
            <a:endParaRPr dirty="0">
              <a:latin typeface="Times New Roman"/>
              <a:cs typeface="Times New Roman"/>
            </a:endParaRPr>
          </a:p>
          <a:p>
            <a:pPr marL="12700" marR="6985" indent="456565" algn="just">
              <a:lnSpc>
                <a:spcPct val="143700"/>
              </a:lnSpc>
              <a:spcBef>
                <a:spcPts val="1005"/>
              </a:spcBef>
            </a:pPr>
            <a:r>
              <a:rPr dirty="0">
                <a:latin typeface="Times New Roman"/>
                <a:cs typeface="Times New Roman"/>
              </a:rPr>
              <a:t>To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undergo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process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molting,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insect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must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begin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take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air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or </a:t>
            </a:r>
            <a:r>
              <a:rPr dirty="0">
                <a:latin typeface="Times New Roman"/>
                <a:cs typeface="Times New Roman"/>
              </a:rPr>
              <a:t>water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either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swallowing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naturally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raising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its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internal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blood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pressure. </a:t>
            </a:r>
            <a:r>
              <a:rPr dirty="0">
                <a:latin typeface="Times New Roman"/>
                <a:cs typeface="Times New Roman"/>
              </a:rPr>
              <a:t>This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instigates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process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molting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that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begins.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result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soft,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expandable </a:t>
            </a:r>
            <a:r>
              <a:rPr dirty="0">
                <a:latin typeface="Times New Roman"/>
                <a:cs typeface="Times New Roman"/>
              </a:rPr>
              <a:t>exoskeleton</a:t>
            </a:r>
            <a:r>
              <a:rPr spc="2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suitable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</a:t>
            </a:r>
            <a:r>
              <a:rPr spc="2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further</a:t>
            </a:r>
            <a:r>
              <a:rPr spc="2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growth.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This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process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repeated</a:t>
            </a:r>
            <a:r>
              <a:rPr spc="2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several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times </a:t>
            </a:r>
            <a:r>
              <a:rPr dirty="0">
                <a:latin typeface="Times New Roman"/>
                <a:cs typeface="Times New Roman"/>
              </a:rPr>
              <a:t>during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life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span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insect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depending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species.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new</a:t>
            </a:r>
            <a:r>
              <a:rPr spc="1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exoskeleton </a:t>
            </a:r>
            <a:r>
              <a:rPr dirty="0">
                <a:latin typeface="Times New Roman"/>
                <a:cs typeface="Times New Roman"/>
              </a:rPr>
              <a:t>will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eventually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harden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retain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original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colouring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insect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as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matures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exposed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elements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every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day</a:t>
            </a:r>
            <a:r>
              <a:rPr spc="-10" dirty="0">
                <a:latin typeface="Times New Roman"/>
                <a:cs typeface="Times New Roman"/>
              </a:rPr>
              <a:t> wear-and-tear.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3690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8E807B2-F169-56C0-1040-BCAACD8FB4CE}"/>
              </a:ext>
            </a:extLst>
          </p:cNvPr>
          <p:cNvSpPr txBox="1"/>
          <p:nvPr/>
        </p:nvSpPr>
        <p:spPr>
          <a:xfrm>
            <a:off x="1602658" y="729799"/>
            <a:ext cx="10205884" cy="5398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6565" algn="just">
              <a:lnSpc>
                <a:spcPct val="143700"/>
              </a:lnSpc>
              <a:spcBef>
                <a:spcPts val="1415"/>
              </a:spcBef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molting,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epidermis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separates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outermost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cuticle.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Then,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epidermis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protective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layer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around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itself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secretes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chemicals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break </a:t>
            </a:r>
            <a:r>
              <a:rPr sz="2400" dirty="0">
                <a:latin typeface="Times New Roman"/>
                <a:cs typeface="Times New Roman"/>
              </a:rPr>
              <a:t>down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insides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cuticle.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protective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layer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becomes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new </a:t>
            </a:r>
            <a:r>
              <a:rPr sz="2400" dirty="0">
                <a:latin typeface="Times New Roman"/>
                <a:cs typeface="Times New Roman"/>
              </a:rPr>
              <a:t>cuticle.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epidermis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new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cuticle,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muscular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contractions</a:t>
            </a:r>
            <a:r>
              <a:rPr sz="2400" spc="-25" dirty="0">
                <a:latin typeface="Times New Roman"/>
                <a:cs typeface="Times New Roman"/>
              </a:rPr>
              <a:t> and </a:t>
            </a:r>
            <a:r>
              <a:rPr sz="2400" dirty="0">
                <a:latin typeface="Times New Roman"/>
                <a:cs typeface="Times New Roman"/>
              </a:rPr>
              <a:t>air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intake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insect’s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swell,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thus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splitting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open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remains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old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cuticle.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Finally,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new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cuticle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hardens.</a:t>
            </a:r>
            <a:endParaRPr sz="2400" dirty="0">
              <a:latin typeface="Times New Roman"/>
              <a:cs typeface="Times New Roman"/>
            </a:endParaRPr>
          </a:p>
          <a:p>
            <a:pPr marL="12700" marR="9525" indent="456565" algn="just">
              <a:lnSpc>
                <a:spcPct val="143700"/>
              </a:lnSpc>
              <a:spcBef>
                <a:spcPts val="1005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insect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must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continue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swell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expand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cuticle,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dirty="0">
                <a:latin typeface="Times New Roman"/>
                <a:cs typeface="Times New Roman"/>
              </a:rPr>
              <a:t>enough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allow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room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more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growth.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new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overcoat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soft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much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paler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former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few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hours,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becomes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darker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begins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harden. </a:t>
            </a:r>
            <a:r>
              <a:rPr sz="2400" dirty="0">
                <a:latin typeface="Times New Roman"/>
                <a:cs typeface="Times New Roman"/>
              </a:rPr>
              <a:t>Within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few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insect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appears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slightly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larger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copy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self.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940131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</TotalTime>
  <Words>1271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Symbol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Hormonal control of Insect metamorphosis</vt:lpstr>
      <vt:lpstr>PowerPoint Presentation</vt:lpstr>
      <vt:lpstr>PowerPoint Presentation</vt:lpstr>
      <vt:lpstr>Mechanism of Hormones 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Neelesh R</dc:creator>
  <cp:lastModifiedBy>JAYDEEP NATH</cp:lastModifiedBy>
  <cp:revision>7</cp:revision>
  <dcterms:created xsi:type="dcterms:W3CDTF">2024-06-11T11:03:10Z</dcterms:created>
  <dcterms:modified xsi:type="dcterms:W3CDTF">2025-10-12T08:12:33Z</dcterms:modified>
</cp:coreProperties>
</file>