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6"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78" d="100"/>
          <a:sy n="78" d="100"/>
        </p:scale>
        <p:origin x="878"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17080487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5350747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16319844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37579676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9742999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8290423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318909287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1389362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2996205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7570023-02BD-4FCD-B59A-BAB0B03CC76A}" type="datetimeFigureOut">
              <a:rPr lang="en-IN" smtClean="0"/>
              <a:t>15-11-2025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7845307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7570023-02BD-4FCD-B59A-BAB0B03CC76A}" type="datetimeFigureOut">
              <a:rPr lang="en-IN" smtClean="0"/>
              <a:t>15-11-2025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36245978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7570023-02BD-4FCD-B59A-BAB0B03CC76A}" type="datetimeFigureOut">
              <a:rPr lang="en-IN" smtClean="0"/>
              <a:t>15-11-2025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1480916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7570023-02BD-4FCD-B59A-BAB0B03CC76A}" type="datetimeFigureOut">
              <a:rPr lang="en-IN" smtClean="0"/>
              <a:t>15-11-2025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20733028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570023-02BD-4FCD-B59A-BAB0B03CC76A}" type="datetimeFigureOut">
              <a:rPr lang="en-IN" smtClean="0"/>
              <a:t>15-11-2025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31512276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7570023-02BD-4FCD-B59A-BAB0B03CC76A}" type="datetimeFigureOut">
              <a:rPr lang="en-IN" smtClean="0"/>
              <a:t>15-11-2025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25687617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7570023-02BD-4FCD-B59A-BAB0B03CC76A}" type="datetimeFigureOut">
              <a:rPr lang="en-IN" smtClean="0"/>
              <a:t>15-11-2025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80337F15-A2F3-4183-B6D7-84DD975FEDCD}" type="slidenum">
              <a:rPr lang="en-IN" smtClean="0"/>
              <a:t>‹#›</a:t>
            </a:fld>
            <a:endParaRPr lang="en-IN"/>
          </a:p>
        </p:txBody>
      </p:sp>
    </p:spTree>
    <p:extLst>
      <p:ext uri="{BB962C8B-B14F-4D97-AF65-F5344CB8AC3E}">
        <p14:creationId xmlns:p14="http://schemas.microsoft.com/office/powerpoint/2010/main" val="446347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C7570023-02BD-4FCD-B59A-BAB0B03CC76A}" type="datetimeFigureOut">
              <a:rPr lang="en-IN" smtClean="0"/>
              <a:t>15-11-2025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80337F15-A2F3-4183-B6D7-84DD975FEDCD}" type="slidenum">
              <a:rPr lang="en-IN" smtClean="0"/>
              <a:t>‹#›</a:t>
            </a:fld>
            <a:endParaRPr lang="en-IN"/>
          </a:p>
        </p:txBody>
      </p:sp>
    </p:spTree>
    <p:extLst>
      <p:ext uri="{BB962C8B-B14F-4D97-AF65-F5344CB8AC3E}">
        <p14:creationId xmlns:p14="http://schemas.microsoft.com/office/powerpoint/2010/main" val="1828185113"/>
      </p:ext>
    </p:extLst>
  </p:cSld>
  <p:clrMap bg1="lt1" tx1="dk1" bg2="lt2" tx2="dk2" accent1="accent1" accent2="accent2" accent3="accent3" accent4="accent4" accent5="accent5" accent6="accent6" hlink="hlink" folHlink="folHlink"/>
  <p:sldLayoutIdLst>
    <p:sldLayoutId id="2147483777" r:id="rId1"/>
    <p:sldLayoutId id="2147483778" r:id="rId2"/>
    <p:sldLayoutId id="2147483779" r:id="rId3"/>
    <p:sldLayoutId id="2147483780" r:id="rId4"/>
    <p:sldLayoutId id="2147483781" r:id="rId5"/>
    <p:sldLayoutId id="2147483782" r:id="rId6"/>
    <p:sldLayoutId id="2147483783" r:id="rId7"/>
    <p:sldLayoutId id="2147483784" r:id="rId8"/>
    <p:sldLayoutId id="2147483785" r:id="rId9"/>
    <p:sldLayoutId id="2147483786" r:id="rId10"/>
    <p:sldLayoutId id="2147483787" r:id="rId11"/>
    <p:sldLayoutId id="2147483788" r:id="rId12"/>
    <p:sldLayoutId id="2147483789" r:id="rId13"/>
    <p:sldLayoutId id="2147483790" r:id="rId14"/>
    <p:sldLayoutId id="2147483791" r:id="rId15"/>
    <p:sldLayoutId id="214748379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www.indica.todayreadspatnaik/"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8BB8D6-C5EC-1F87-5A87-D7A0B815E470}"/>
              </a:ext>
            </a:extLst>
          </p:cNvPr>
          <p:cNvSpPr>
            <a:spLocks noGrp="1"/>
          </p:cNvSpPr>
          <p:nvPr>
            <p:ph type="ctrTitle"/>
          </p:nvPr>
        </p:nvSpPr>
        <p:spPr/>
        <p:txBody>
          <a:bodyPr/>
          <a:lstStyle/>
          <a:p>
            <a:r>
              <a:rPr lang="en-US" dirty="0"/>
              <a:t>Theory of Rasa</a:t>
            </a:r>
            <a:endParaRPr lang="en-IN" dirty="0"/>
          </a:p>
        </p:txBody>
      </p:sp>
      <p:sp>
        <p:nvSpPr>
          <p:cNvPr id="3" name="Subtitle 2">
            <a:extLst>
              <a:ext uri="{FF2B5EF4-FFF2-40B4-BE49-F238E27FC236}">
                <a16:creationId xmlns:a16="http://schemas.microsoft.com/office/drawing/2014/main" id="{9E10691C-DCEB-B0B6-9E21-177982E828F6}"/>
              </a:ext>
            </a:extLst>
          </p:cNvPr>
          <p:cNvSpPr>
            <a:spLocks noGrp="1"/>
          </p:cNvSpPr>
          <p:nvPr>
            <p:ph type="subTitle" idx="1"/>
          </p:nvPr>
        </p:nvSpPr>
        <p:spPr/>
        <p:txBody>
          <a:bodyPr>
            <a:normAutofit lnSpcReduction="10000"/>
          </a:bodyPr>
          <a:lstStyle/>
          <a:p>
            <a:r>
              <a:rPr lang="en-US" dirty="0"/>
              <a:t>Hemanta Baro</a:t>
            </a:r>
          </a:p>
          <a:p>
            <a:r>
              <a:rPr lang="en-US" dirty="0"/>
              <a:t>Asst. Professor</a:t>
            </a:r>
          </a:p>
          <a:p>
            <a:r>
              <a:rPr lang="en-US" dirty="0" err="1"/>
              <a:t>Salbari</a:t>
            </a:r>
            <a:r>
              <a:rPr lang="en-US" dirty="0"/>
              <a:t> College</a:t>
            </a:r>
          </a:p>
          <a:p>
            <a:endParaRPr lang="en-IN" dirty="0"/>
          </a:p>
        </p:txBody>
      </p:sp>
    </p:spTree>
    <p:extLst>
      <p:ext uri="{BB962C8B-B14F-4D97-AF65-F5344CB8AC3E}">
        <p14:creationId xmlns:p14="http://schemas.microsoft.com/office/powerpoint/2010/main" val="337491777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16371-8F81-1659-2A93-A63FC9B75D54}"/>
              </a:ext>
            </a:extLst>
          </p:cNvPr>
          <p:cNvSpPr>
            <a:spLocks noGrp="1"/>
          </p:cNvSpPr>
          <p:nvPr>
            <p:ph type="title"/>
          </p:nvPr>
        </p:nvSpPr>
        <p:spPr/>
        <p:txBody>
          <a:bodyPr/>
          <a:lstStyle/>
          <a:p>
            <a:r>
              <a:rPr lang="en-US" dirty="0"/>
              <a:t>Introduction</a:t>
            </a:r>
            <a:endParaRPr lang="en-IN" dirty="0"/>
          </a:p>
        </p:txBody>
      </p:sp>
      <p:sp>
        <p:nvSpPr>
          <p:cNvPr id="3" name="Content Placeholder 2">
            <a:extLst>
              <a:ext uri="{FF2B5EF4-FFF2-40B4-BE49-F238E27FC236}">
                <a16:creationId xmlns:a16="http://schemas.microsoft.com/office/drawing/2014/main" id="{39155857-2D6E-D220-B948-AB308AE4A3CD}"/>
              </a:ext>
            </a:extLst>
          </p:cNvPr>
          <p:cNvSpPr>
            <a:spLocks noGrp="1"/>
          </p:cNvSpPr>
          <p:nvPr>
            <p:ph idx="1"/>
          </p:nvPr>
        </p:nvSpPr>
        <p:spPr/>
        <p:txBody>
          <a:bodyPr/>
          <a:lstStyle/>
          <a:p>
            <a:r>
              <a:rPr lang="en-US" dirty="0"/>
              <a:t>The theory of Rasa, formulated by Bharat Muni. This profound theory delves into the intricate relationship between emotions, aesthetics, and narrative, laying the foundation for a comprehensive understanding of the artistic experience. Rooted in ancient Indian philosophy, the Theory of Rasa has significantly influenced literature, theatre, and cultural expression.</a:t>
            </a:r>
          </a:p>
          <a:p>
            <a:r>
              <a:rPr lang="en-US" dirty="0"/>
              <a:t>Rasa referring generally to the emotional </a:t>
            </a:r>
            <a:r>
              <a:rPr lang="en-US" dirty="0" err="1"/>
              <a:t>flavours</a:t>
            </a:r>
            <a:r>
              <a:rPr lang="en-US" dirty="0"/>
              <a:t> means essence crafted into the work by the writer and relished by a sensitive spectator with positive taste and mind .rasa is created by Bhava.</a:t>
            </a:r>
          </a:p>
          <a:p>
            <a:endParaRPr lang="en-IN" dirty="0"/>
          </a:p>
        </p:txBody>
      </p:sp>
    </p:spTree>
    <p:extLst>
      <p:ext uri="{BB962C8B-B14F-4D97-AF65-F5344CB8AC3E}">
        <p14:creationId xmlns:p14="http://schemas.microsoft.com/office/powerpoint/2010/main" val="34823790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EA3D39-09C6-BC8F-E25B-749575E0ECE8}"/>
              </a:ext>
            </a:extLst>
          </p:cNvPr>
          <p:cNvSpPr>
            <a:spLocks noGrp="1"/>
          </p:cNvSpPr>
          <p:nvPr>
            <p:ph type="title"/>
          </p:nvPr>
        </p:nvSpPr>
        <p:spPr/>
        <p:txBody>
          <a:bodyPr/>
          <a:lstStyle/>
          <a:p>
            <a:r>
              <a:rPr lang="en-US" dirty="0"/>
              <a:t>Rasa Theory</a:t>
            </a:r>
            <a:endParaRPr lang="en-IN" dirty="0"/>
          </a:p>
        </p:txBody>
      </p:sp>
      <p:sp>
        <p:nvSpPr>
          <p:cNvPr id="3" name="Content Placeholder 2">
            <a:extLst>
              <a:ext uri="{FF2B5EF4-FFF2-40B4-BE49-F238E27FC236}">
                <a16:creationId xmlns:a16="http://schemas.microsoft.com/office/drawing/2014/main" id="{586D751C-08F8-15C5-148C-310E83D1E595}"/>
              </a:ext>
            </a:extLst>
          </p:cNvPr>
          <p:cNvSpPr>
            <a:spLocks noGrp="1"/>
          </p:cNvSpPr>
          <p:nvPr>
            <p:ph idx="1"/>
          </p:nvPr>
        </p:nvSpPr>
        <p:spPr/>
        <p:txBody>
          <a:bodyPr>
            <a:normAutofit lnSpcReduction="10000"/>
          </a:bodyPr>
          <a:lstStyle/>
          <a:p>
            <a:r>
              <a:rPr lang="en-US" dirty="0"/>
              <a:t>Rasa is the aesthetic feeling that can be created in a reader or spectator witnessing an effective presentation/ performance of the art.</a:t>
            </a:r>
          </a:p>
          <a:p>
            <a:r>
              <a:rPr lang="en-US" dirty="0"/>
              <a:t>Bharat Muni in Natyashastra discussed about Rasa Theory in chapter 6,7,15,16.</a:t>
            </a:r>
          </a:p>
          <a:p>
            <a:r>
              <a:rPr lang="en-US" dirty="0"/>
              <a:t>Evaluating a work of art from rasa theory in focus includes the analysis of language, characterization, presentation, and other literary devices to see how emotional response is evoked in the reader or spectator.</a:t>
            </a:r>
          </a:p>
          <a:p>
            <a:r>
              <a:rPr lang="en-US" dirty="0"/>
              <a:t>It focuses on the entire literary process from its conceptions in the mind of the author, performance of an actor, and the final perception of the reader or spectator</a:t>
            </a:r>
          </a:p>
          <a:p>
            <a:r>
              <a:rPr lang="en-US" dirty="0"/>
              <a:t>The Rasa theory has been accepted as the core literary theory by all major </a:t>
            </a:r>
            <a:r>
              <a:rPr lang="en-US" dirty="0" err="1"/>
              <a:t>poeticians</a:t>
            </a:r>
            <a:r>
              <a:rPr lang="en-US" dirty="0"/>
              <a:t> both before and after Abhinavagupta.</a:t>
            </a:r>
            <a:endParaRPr lang="en-IN" dirty="0"/>
          </a:p>
        </p:txBody>
      </p:sp>
    </p:spTree>
    <p:extLst>
      <p:ext uri="{BB962C8B-B14F-4D97-AF65-F5344CB8AC3E}">
        <p14:creationId xmlns:p14="http://schemas.microsoft.com/office/powerpoint/2010/main" val="201007904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011F0A-1413-13FC-C966-C1AA5B1282E7}"/>
              </a:ext>
            </a:extLst>
          </p:cNvPr>
          <p:cNvSpPr>
            <a:spLocks noGrp="1"/>
          </p:cNvSpPr>
          <p:nvPr>
            <p:ph type="title"/>
          </p:nvPr>
        </p:nvSpPr>
        <p:spPr/>
        <p:txBody>
          <a:bodyPr/>
          <a:lstStyle/>
          <a:p>
            <a:r>
              <a:rPr lang="en-US" dirty="0"/>
              <a:t>Structure of Rasa Theory</a:t>
            </a:r>
            <a:endParaRPr lang="en-IN" dirty="0"/>
          </a:p>
        </p:txBody>
      </p:sp>
      <p:graphicFrame>
        <p:nvGraphicFramePr>
          <p:cNvPr id="5" name="Content Placeholder 4">
            <a:extLst>
              <a:ext uri="{FF2B5EF4-FFF2-40B4-BE49-F238E27FC236}">
                <a16:creationId xmlns:a16="http://schemas.microsoft.com/office/drawing/2014/main" id="{B42DDA76-3C96-2DCA-B653-FB44CC7C0FF0}"/>
              </a:ext>
            </a:extLst>
          </p:cNvPr>
          <p:cNvGraphicFramePr>
            <a:graphicFrameLocks noGrp="1"/>
          </p:cNvGraphicFramePr>
          <p:nvPr>
            <p:ph idx="1"/>
            <p:extLst>
              <p:ext uri="{D42A27DB-BD31-4B8C-83A1-F6EECF244321}">
                <p14:modId xmlns:p14="http://schemas.microsoft.com/office/powerpoint/2010/main" val="456961659"/>
              </p:ext>
            </p:extLst>
          </p:nvPr>
        </p:nvGraphicFramePr>
        <p:xfrm>
          <a:off x="677863" y="2160588"/>
          <a:ext cx="8596308" cy="3977640"/>
        </p:xfrm>
        <a:graphic>
          <a:graphicData uri="http://schemas.openxmlformats.org/drawingml/2006/table">
            <a:tbl>
              <a:tblPr firstRow="1" bandRow="1">
                <a:tableStyleId>{5C22544A-7EE6-4342-B048-85BDC9FD1C3A}</a:tableStyleId>
              </a:tblPr>
              <a:tblGrid>
                <a:gridCol w="1432718">
                  <a:extLst>
                    <a:ext uri="{9D8B030D-6E8A-4147-A177-3AD203B41FA5}">
                      <a16:colId xmlns:a16="http://schemas.microsoft.com/office/drawing/2014/main" val="2323302562"/>
                    </a:ext>
                  </a:extLst>
                </a:gridCol>
                <a:gridCol w="1301213">
                  <a:extLst>
                    <a:ext uri="{9D8B030D-6E8A-4147-A177-3AD203B41FA5}">
                      <a16:colId xmlns:a16="http://schemas.microsoft.com/office/drawing/2014/main" val="3149343240"/>
                    </a:ext>
                  </a:extLst>
                </a:gridCol>
                <a:gridCol w="1759974">
                  <a:extLst>
                    <a:ext uri="{9D8B030D-6E8A-4147-A177-3AD203B41FA5}">
                      <a16:colId xmlns:a16="http://schemas.microsoft.com/office/drawing/2014/main" val="3246437376"/>
                    </a:ext>
                  </a:extLst>
                </a:gridCol>
                <a:gridCol w="1130709">
                  <a:extLst>
                    <a:ext uri="{9D8B030D-6E8A-4147-A177-3AD203B41FA5}">
                      <a16:colId xmlns:a16="http://schemas.microsoft.com/office/drawing/2014/main" val="1484937096"/>
                    </a:ext>
                  </a:extLst>
                </a:gridCol>
                <a:gridCol w="1538976">
                  <a:extLst>
                    <a:ext uri="{9D8B030D-6E8A-4147-A177-3AD203B41FA5}">
                      <a16:colId xmlns:a16="http://schemas.microsoft.com/office/drawing/2014/main" val="1948930776"/>
                    </a:ext>
                  </a:extLst>
                </a:gridCol>
                <a:gridCol w="1432718">
                  <a:extLst>
                    <a:ext uri="{9D8B030D-6E8A-4147-A177-3AD203B41FA5}">
                      <a16:colId xmlns:a16="http://schemas.microsoft.com/office/drawing/2014/main" val="1925589332"/>
                    </a:ext>
                  </a:extLst>
                </a:gridCol>
              </a:tblGrid>
              <a:tr h="370840">
                <a:tc>
                  <a:txBody>
                    <a:bodyPr/>
                    <a:lstStyle/>
                    <a:p>
                      <a:r>
                        <a:rPr lang="en-US" dirty="0"/>
                        <a:t>Rasa </a:t>
                      </a:r>
                      <a:endParaRPr lang="en-IN" dirty="0"/>
                    </a:p>
                  </a:txBody>
                  <a:tcPr/>
                </a:tc>
                <a:tc>
                  <a:txBody>
                    <a:bodyPr/>
                    <a:lstStyle/>
                    <a:p>
                      <a:r>
                        <a:rPr lang="en-US" dirty="0"/>
                        <a:t>Sentiment </a:t>
                      </a:r>
                      <a:endParaRPr lang="en-IN" dirty="0"/>
                    </a:p>
                  </a:txBody>
                  <a:tcPr/>
                </a:tc>
                <a:tc>
                  <a:txBody>
                    <a:bodyPr/>
                    <a:lstStyle/>
                    <a:p>
                      <a:r>
                        <a:rPr lang="en-US" dirty="0"/>
                        <a:t>Dominant State</a:t>
                      </a:r>
                      <a:endParaRPr lang="en-IN" dirty="0"/>
                    </a:p>
                  </a:txBody>
                  <a:tcPr/>
                </a:tc>
                <a:tc>
                  <a:txBody>
                    <a:bodyPr/>
                    <a:lstStyle/>
                    <a:p>
                      <a:r>
                        <a:rPr lang="en-US" dirty="0"/>
                        <a:t>Bhava</a:t>
                      </a:r>
                      <a:endParaRPr lang="en-IN" dirty="0"/>
                    </a:p>
                  </a:txBody>
                  <a:tcPr/>
                </a:tc>
                <a:tc>
                  <a:txBody>
                    <a:bodyPr/>
                    <a:lstStyle/>
                    <a:p>
                      <a:r>
                        <a:rPr lang="en-US" dirty="0" err="1"/>
                        <a:t>Colour</a:t>
                      </a:r>
                      <a:endParaRPr lang="en-IN" dirty="0"/>
                    </a:p>
                  </a:txBody>
                  <a:tcPr/>
                </a:tc>
                <a:tc>
                  <a:txBody>
                    <a:bodyPr/>
                    <a:lstStyle/>
                    <a:p>
                      <a:r>
                        <a:rPr lang="en-US" dirty="0"/>
                        <a:t>Deity</a:t>
                      </a:r>
                      <a:endParaRPr lang="en-IN" dirty="0"/>
                    </a:p>
                  </a:txBody>
                  <a:tcPr/>
                </a:tc>
                <a:extLst>
                  <a:ext uri="{0D108BD9-81ED-4DB2-BD59-A6C34878D82A}">
                    <a16:rowId xmlns:a16="http://schemas.microsoft.com/office/drawing/2014/main" val="978431268"/>
                  </a:ext>
                </a:extLst>
              </a:tr>
              <a:tr h="370840">
                <a:tc>
                  <a:txBody>
                    <a:bodyPr/>
                    <a:lstStyle/>
                    <a:p>
                      <a:r>
                        <a:rPr lang="en-US" dirty="0" err="1"/>
                        <a:t>Sringara</a:t>
                      </a:r>
                      <a:endParaRPr lang="en-IN" dirty="0"/>
                    </a:p>
                  </a:txBody>
                  <a:tcPr/>
                </a:tc>
                <a:tc>
                  <a:txBody>
                    <a:bodyPr/>
                    <a:lstStyle/>
                    <a:p>
                      <a:r>
                        <a:rPr lang="en-US" dirty="0"/>
                        <a:t>Erotic</a:t>
                      </a:r>
                      <a:endParaRPr lang="en-IN" dirty="0"/>
                    </a:p>
                  </a:txBody>
                  <a:tcPr/>
                </a:tc>
                <a:tc>
                  <a:txBody>
                    <a:bodyPr/>
                    <a:lstStyle/>
                    <a:p>
                      <a:r>
                        <a:rPr lang="en-US" dirty="0"/>
                        <a:t>Love</a:t>
                      </a:r>
                      <a:endParaRPr lang="en-IN" dirty="0"/>
                    </a:p>
                  </a:txBody>
                  <a:tcPr/>
                </a:tc>
                <a:tc>
                  <a:txBody>
                    <a:bodyPr/>
                    <a:lstStyle/>
                    <a:p>
                      <a:r>
                        <a:rPr lang="en-US" dirty="0"/>
                        <a:t>Rati</a:t>
                      </a:r>
                      <a:endParaRPr lang="en-IN" dirty="0"/>
                    </a:p>
                  </a:txBody>
                  <a:tcPr/>
                </a:tc>
                <a:tc>
                  <a:txBody>
                    <a:bodyPr/>
                    <a:lstStyle/>
                    <a:p>
                      <a:r>
                        <a:rPr lang="en-US" dirty="0"/>
                        <a:t>Light Green</a:t>
                      </a:r>
                      <a:endParaRPr lang="en-IN" dirty="0"/>
                    </a:p>
                  </a:txBody>
                  <a:tcPr/>
                </a:tc>
                <a:tc>
                  <a:txBody>
                    <a:bodyPr/>
                    <a:lstStyle/>
                    <a:p>
                      <a:r>
                        <a:rPr lang="en-US" dirty="0"/>
                        <a:t>Vishnu</a:t>
                      </a:r>
                      <a:endParaRPr lang="en-IN" dirty="0"/>
                    </a:p>
                  </a:txBody>
                  <a:tcPr/>
                </a:tc>
                <a:extLst>
                  <a:ext uri="{0D108BD9-81ED-4DB2-BD59-A6C34878D82A}">
                    <a16:rowId xmlns:a16="http://schemas.microsoft.com/office/drawing/2014/main" val="1220277132"/>
                  </a:ext>
                </a:extLst>
              </a:tr>
              <a:tr h="370840">
                <a:tc>
                  <a:txBody>
                    <a:bodyPr/>
                    <a:lstStyle/>
                    <a:p>
                      <a:r>
                        <a:rPr lang="en-US" dirty="0"/>
                        <a:t>Hasya</a:t>
                      </a:r>
                      <a:endParaRPr lang="en-IN" dirty="0"/>
                    </a:p>
                  </a:txBody>
                  <a:tcPr/>
                </a:tc>
                <a:tc>
                  <a:txBody>
                    <a:bodyPr/>
                    <a:lstStyle/>
                    <a:p>
                      <a:r>
                        <a:rPr lang="en-US" dirty="0"/>
                        <a:t>Comic</a:t>
                      </a:r>
                      <a:endParaRPr lang="en-IN" dirty="0"/>
                    </a:p>
                  </a:txBody>
                  <a:tcPr/>
                </a:tc>
                <a:tc>
                  <a:txBody>
                    <a:bodyPr/>
                    <a:lstStyle/>
                    <a:p>
                      <a:r>
                        <a:rPr lang="en-US" dirty="0"/>
                        <a:t>Mirth</a:t>
                      </a:r>
                      <a:endParaRPr lang="en-IN" dirty="0"/>
                    </a:p>
                  </a:txBody>
                  <a:tcPr/>
                </a:tc>
                <a:tc>
                  <a:txBody>
                    <a:bodyPr/>
                    <a:lstStyle/>
                    <a:p>
                      <a:r>
                        <a:rPr lang="en-US" dirty="0"/>
                        <a:t>Hasya</a:t>
                      </a:r>
                      <a:endParaRPr lang="en-IN" dirty="0"/>
                    </a:p>
                  </a:txBody>
                  <a:tcPr/>
                </a:tc>
                <a:tc>
                  <a:txBody>
                    <a:bodyPr/>
                    <a:lstStyle/>
                    <a:p>
                      <a:r>
                        <a:rPr lang="en-US" dirty="0"/>
                        <a:t>White</a:t>
                      </a:r>
                      <a:endParaRPr lang="en-IN" dirty="0"/>
                    </a:p>
                  </a:txBody>
                  <a:tcPr/>
                </a:tc>
                <a:tc>
                  <a:txBody>
                    <a:bodyPr/>
                    <a:lstStyle/>
                    <a:p>
                      <a:r>
                        <a:rPr lang="en-US" dirty="0" err="1"/>
                        <a:t>Pramathas</a:t>
                      </a:r>
                      <a:endParaRPr lang="en-IN" dirty="0"/>
                    </a:p>
                  </a:txBody>
                  <a:tcPr/>
                </a:tc>
                <a:extLst>
                  <a:ext uri="{0D108BD9-81ED-4DB2-BD59-A6C34878D82A}">
                    <a16:rowId xmlns:a16="http://schemas.microsoft.com/office/drawing/2014/main" val="3846331082"/>
                  </a:ext>
                </a:extLst>
              </a:tr>
              <a:tr h="370840">
                <a:tc>
                  <a:txBody>
                    <a:bodyPr/>
                    <a:lstStyle/>
                    <a:p>
                      <a:r>
                        <a:rPr lang="en-US" dirty="0"/>
                        <a:t>Karuna</a:t>
                      </a:r>
                      <a:endParaRPr lang="en-IN" dirty="0"/>
                    </a:p>
                  </a:txBody>
                  <a:tcPr/>
                </a:tc>
                <a:tc>
                  <a:txBody>
                    <a:bodyPr/>
                    <a:lstStyle/>
                    <a:p>
                      <a:r>
                        <a:rPr lang="en-US" dirty="0"/>
                        <a:t>Pathetic</a:t>
                      </a:r>
                      <a:endParaRPr lang="en-IN" dirty="0"/>
                    </a:p>
                  </a:txBody>
                  <a:tcPr/>
                </a:tc>
                <a:tc>
                  <a:txBody>
                    <a:bodyPr/>
                    <a:lstStyle/>
                    <a:p>
                      <a:r>
                        <a:rPr lang="en-US" dirty="0"/>
                        <a:t>Sorrow</a:t>
                      </a:r>
                      <a:endParaRPr lang="en-IN" dirty="0"/>
                    </a:p>
                  </a:txBody>
                  <a:tcPr/>
                </a:tc>
                <a:tc>
                  <a:txBody>
                    <a:bodyPr/>
                    <a:lstStyle/>
                    <a:p>
                      <a:r>
                        <a:rPr lang="en-US" dirty="0"/>
                        <a:t>Soka</a:t>
                      </a:r>
                      <a:endParaRPr lang="en-IN" dirty="0"/>
                    </a:p>
                  </a:txBody>
                  <a:tcPr/>
                </a:tc>
                <a:tc>
                  <a:txBody>
                    <a:bodyPr/>
                    <a:lstStyle/>
                    <a:p>
                      <a:r>
                        <a:rPr lang="en-US" dirty="0"/>
                        <a:t>Ash</a:t>
                      </a:r>
                      <a:endParaRPr lang="en-IN" dirty="0"/>
                    </a:p>
                  </a:txBody>
                  <a:tcPr/>
                </a:tc>
                <a:tc>
                  <a:txBody>
                    <a:bodyPr/>
                    <a:lstStyle/>
                    <a:p>
                      <a:r>
                        <a:rPr lang="en-US" dirty="0"/>
                        <a:t>Yama</a:t>
                      </a:r>
                      <a:endParaRPr lang="en-IN" dirty="0"/>
                    </a:p>
                  </a:txBody>
                  <a:tcPr/>
                </a:tc>
                <a:extLst>
                  <a:ext uri="{0D108BD9-81ED-4DB2-BD59-A6C34878D82A}">
                    <a16:rowId xmlns:a16="http://schemas.microsoft.com/office/drawing/2014/main" val="4036048453"/>
                  </a:ext>
                </a:extLst>
              </a:tr>
              <a:tr h="370840">
                <a:tc>
                  <a:txBody>
                    <a:bodyPr/>
                    <a:lstStyle/>
                    <a:p>
                      <a:r>
                        <a:rPr lang="en-US" dirty="0"/>
                        <a:t>Raudra</a:t>
                      </a:r>
                      <a:endParaRPr lang="en-IN" dirty="0"/>
                    </a:p>
                  </a:txBody>
                  <a:tcPr/>
                </a:tc>
                <a:tc>
                  <a:txBody>
                    <a:bodyPr/>
                    <a:lstStyle/>
                    <a:p>
                      <a:r>
                        <a:rPr lang="en-US" dirty="0"/>
                        <a:t>Furious</a:t>
                      </a:r>
                      <a:endParaRPr lang="en-IN" dirty="0"/>
                    </a:p>
                  </a:txBody>
                  <a:tcPr/>
                </a:tc>
                <a:tc>
                  <a:txBody>
                    <a:bodyPr/>
                    <a:lstStyle/>
                    <a:p>
                      <a:r>
                        <a:rPr lang="en-US" dirty="0"/>
                        <a:t>Anger</a:t>
                      </a:r>
                      <a:endParaRPr lang="en-IN" dirty="0"/>
                    </a:p>
                  </a:txBody>
                  <a:tcPr/>
                </a:tc>
                <a:tc>
                  <a:txBody>
                    <a:bodyPr/>
                    <a:lstStyle/>
                    <a:p>
                      <a:r>
                        <a:rPr lang="en-US" dirty="0"/>
                        <a:t>Krodha</a:t>
                      </a:r>
                      <a:endParaRPr lang="en-IN" dirty="0"/>
                    </a:p>
                  </a:txBody>
                  <a:tcPr/>
                </a:tc>
                <a:tc>
                  <a:txBody>
                    <a:bodyPr/>
                    <a:lstStyle/>
                    <a:p>
                      <a:r>
                        <a:rPr lang="en-US" dirty="0"/>
                        <a:t>Red</a:t>
                      </a:r>
                      <a:endParaRPr lang="en-IN" dirty="0"/>
                    </a:p>
                  </a:txBody>
                  <a:tcPr/>
                </a:tc>
                <a:tc>
                  <a:txBody>
                    <a:bodyPr/>
                    <a:lstStyle/>
                    <a:p>
                      <a:r>
                        <a:rPr lang="en-US" dirty="0"/>
                        <a:t>Rudra</a:t>
                      </a:r>
                      <a:endParaRPr lang="en-IN" dirty="0"/>
                    </a:p>
                  </a:txBody>
                  <a:tcPr/>
                </a:tc>
                <a:extLst>
                  <a:ext uri="{0D108BD9-81ED-4DB2-BD59-A6C34878D82A}">
                    <a16:rowId xmlns:a16="http://schemas.microsoft.com/office/drawing/2014/main" val="1273322318"/>
                  </a:ext>
                </a:extLst>
              </a:tr>
              <a:tr h="370840">
                <a:tc>
                  <a:txBody>
                    <a:bodyPr/>
                    <a:lstStyle/>
                    <a:p>
                      <a:r>
                        <a:rPr lang="en-US" dirty="0"/>
                        <a:t>Vira</a:t>
                      </a:r>
                      <a:endParaRPr lang="en-IN" dirty="0"/>
                    </a:p>
                  </a:txBody>
                  <a:tcPr/>
                </a:tc>
                <a:tc>
                  <a:txBody>
                    <a:bodyPr/>
                    <a:lstStyle/>
                    <a:p>
                      <a:r>
                        <a:rPr lang="en-US" dirty="0"/>
                        <a:t>Heroic</a:t>
                      </a:r>
                      <a:endParaRPr lang="en-IN" dirty="0"/>
                    </a:p>
                  </a:txBody>
                  <a:tcPr/>
                </a:tc>
                <a:tc>
                  <a:txBody>
                    <a:bodyPr/>
                    <a:lstStyle/>
                    <a:p>
                      <a:r>
                        <a:rPr lang="en-US" dirty="0"/>
                        <a:t>Energy</a:t>
                      </a:r>
                      <a:endParaRPr lang="en-IN" dirty="0"/>
                    </a:p>
                  </a:txBody>
                  <a:tcPr/>
                </a:tc>
                <a:tc>
                  <a:txBody>
                    <a:bodyPr/>
                    <a:lstStyle/>
                    <a:p>
                      <a:r>
                        <a:rPr lang="en-US" dirty="0"/>
                        <a:t>Utsaha</a:t>
                      </a:r>
                      <a:endParaRPr lang="en-IN" dirty="0"/>
                    </a:p>
                  </a:txBody>
                  <a:tcPr/>
                </a:tc>
                <a:tc>
                  <a:txBody>
                    <a:bodyPr/>
                    <a:lstStyle/>
                    <a:p>
                      <a:r>
                        <a:rPr lang="en-US" dirty="0"/>
                        <a:t>Light Orange</a:t>
                      </a:r>
                      <a:endParaRPr lang="en-IN" dirty="0"/>
                    </a:p>
                  </a:txBody>
                  <a:tcPr/>
                </a:tc>
                <a:tc>
                  <a:txBody>
                    <a:bodyPr/>
                    <a:lstStyle/>
                    <a:p>
                      <a:r>
                        <a:rPr lang="en-US" dirty="0"/>
                        <a:t>Indra</a:t>
                      </a:r>
                      <a:endParaRPr lang="en-IN" dirty="0"/>
                    </a:p>
                  </a:txBody>
                  <a:tcPr/>
                </a:tc>
                <a:extLst>
                  <a:ext uri="{0D108BD9-81ED-4DB2-BD59-A6C34878D82A}">
                    <a16:rowId xmlns:a16="http://schemas.microsoft.com/office/drawing/2014/main" val="158670027"/>
                  </a:ext>
                </a:extLst>
              </a:tr>
              <a:tr h="370840">
                <a:tc>
                  <a:txBody>
                    <a:bodyPr/>
                    <a:lstStyle/>
                    <a:p>
                      <a:r>
                        <a:rPr lang="en-US" dirty="0" err="1"/>
                        <a:t>Bhayankara</a:t>
                      </a:r>
                      <a:endParaRPr lang="en-IN" dirty="0"/>
                    </a:p>
                  </a:txBody>
                  <a:tcPr/>
                </a:tc>
                <a:tc>
                  <a:txBody>
                    <a:bodyPr/>
                    <a:lstStyle/>
                    <a:p>
                      <a:r>
                        <a:rPr lang="en-US" dirty="0"/>
                        <a:t>Terrible</a:t>
                      </a:r>
                      <a:endParaRPr lang="en-IN" dirty="0"/>
                    </a:p>
                  </a:txBody>
                  <a:tcPr/>
                </a:tc>
                <a:tc>
                  <a:txBody>
                    <a:bodyPr/>
                    <a:lstStyle/>
                    <a:p>
                      <a:r>
                        <a:rPr lang="en-US" dirty="0"/>
                        <a:t>Terror</a:t>
                      </a:r>
                      <a:endParaRPr lang="en-IN" dirty="0"/>
                    </a:p>
                  </a:txBody>
                  <a:tcPr/>
                </a:tc>
                <a:tc>
                  <a:txBody>
                    <a:bodyPr/>
                    <a:lstStyle/>
                    <a:p>
                      <a:r>
                        <a:rPr lang="en-US" dirty="0" err="1"/>
                        <a:t>Bhaya</a:t>
                      </a:r>
                      <a:endParaRPr lang="en-IN" dirty="0"/>
                    </a:p>
                  </a:txBody>
                  <a:tcPr/>
                </a:tc>
                <a:tc>
                  <a:txBody>
                    <a:bodyPr/>
                    <a:lstStyle/>
                    <a:p>
                      <a:r>
                        <a:rPr lang="en-US" dirty="0"/>
                        <a:t>Black</a:t>
                      </a:r>
                      <a:endParaRPr lang="en-IN" dirty="0"/>
                    </a:p>
                  </a:txBody>
                  <a:tcPr/>
                </a:tc>
                <a:tc>
                  <a:txBody>
                    <a:bodyPr/>
                    <a:lstStyle/>
                    <a:p>
                      <a:r>
                        <a:rPr lang="en-US" dirty="0"/>
                        <a:t>Kala</a:t>
                      </a:r>
                      <a:endParaRPr lang="en-IN" dirty="0"/>
                    </a:p>
                  </a:txBody>
                  <a:tcPr/>
                </a:tc>
                <a:extLst>
                  <a:ext uri="{0D108BD9-81ED-4DB2-BD59-A6C34878D82A}">
                    <a16:rowId xmlns:a16="http://schemas.microsoft.com/office/drawing/2014/main" val="32186705"/>
                  </a:ext>
                </a:extLst>
              </a:tr>
              <a:tr h="370840">
                <a:tc>
                  <a:txBody>
                    <a:bodyPr/>
                    <a:lstStyle/>
                    <a:p>
                      <a:r>
                        <a:rPr lang="en-US" dirty="0" err="1"/>
                        <a:t>Bibhatsa</a:t>
                      </a:r>
                      <a:endParaRPr lang="en-IN" dirty="0"/>
                    </a:p>
                  </a:txBody>
                  <a:tcPr/>
                </a:tc>
                <a:tc>
                  <a:txBody>
                    <a:bodyPr/>
                    <a:lstStyle/>
                    <a:p>
                      <a:r>
                        <a:rPr lang="en-US" dirty="0"/>
                        <a:t>Odious</a:t>
                      </a:r>
                      <a:endParaRPr lang="en-IN" dirty="0"/>
                    </a:p>
                  </a:txBody>
                  <a:tcPr/>
                </a:tc>
                <a:tc>
                  <a:txBody>
                    <a:bodyPr/>
                    <a:lstStyle/>
                    <a:p>
                      <a:r>
                        <a:rPr lang="en-US" dirty="0"/>
                        <a:t>Disgust</a:t>
                      </a:r>
                      <a:endParaRPr lang="en-IN" dirty="0"/>
                    </a:p>
                  </a:txBody>
                  <a:tcPr/>
                </a:tc>
                <a:tc>
                  <a:txBody>
                    <a:bodyPr/>
                    <a:lstStyle/>
                    <a:p>
                      <a:r>
                        <a:rPr lang="en-US" dirty="0" err="1"/>
                        <a:t>Jugupsa</a:t>
                      </a:r>
                      <a:endParaRPr lang="en-IN" dirty="0"/>
                    </a:p>
                  </a:txBody>
                  <a:tcPr/>
                </a:tc>
                <a:tc>
                  <a:txBody>
                    <a:bodyPr/>
                    <a:lstStyle/>
                    <a:p>
                      <a:r>
                        <a:rPr lang="en-US" dirty="0"/>
                        <a:t>Blue</a:t>
                      </a:r>
                      <a:endParaRPr lang="en-IN" dirty="0"/>
                    </a:p>
                  </a:txBody>
                  <a:tcPr/>
                </a:tc>
                <a:tc>
                  <a:txBody>
                    <a:bodyPr/>
                    <a:lstStyle/>
                    <a:p>
                      <a:r>
                        <a:rPr lang="en-US" dirty="0"/>
                        <a:t>Shiva</a:t>
                      </a:r>
                      <a:endParaRPr lang="en-IN" dirty="0"/>
                    </a:p>
                  </a:txBody>
                  <a:tcPr/>
                </a:tc>
                <a:extLst>
                  <a:ext uri="{0D108BD9-81ED-4DB2-BD59-A6C34878D82A}">
                    <a16:rowId xmlns:a16="http://schemas.microsoft.com/office/drawing/2014/main" val="2305478877"/>
                  </a:ext>
                </a:extLst>
              </a:tr>
              <a:tr h="370840">
                <a:tc>
                  <a:txBody>
                    <a:bodyPr/>
                    <a:lstStyle/>
                    <a:p>
                      <a:r>
                        <a:rPr lang="en-US" dirty="0"/>
                        <a:t>Adbhuta</a:t>
                      </a:r>
                      <a:endParaRPr lang="en-IN" dirty="0"/>
                    </a:p>
                  </a:txBody>
                  <a:tcPr/>
                </a:tc>
                <a:tc>
                  <a:txBody>
                    <a:bodyPr/>
                    <a:lstStyle/>
                    <a:p>
                      <a:r>
                        <a:rPr lang="en-US" dirty="0"/>
                        <a:t>Marvelous</a:t>
                      </a:r>
                      <a:endParaRPr lang="en-IN" dirty="0"/>
                    </a:p>
                  </a:txBody>
                  <a:tcPr/>
                </a:tc>
                <a:tc>
                  <a:txBody>
                    <a:bodyPr/>
                    <a:lstStyle/>
                    <a:p>
                      <a:r>
                        <a:rPr lang="en-US" dirty="0"/>
                        <a:t>Astonishment</a:t>
                      </a:r>
                      <a:endParaRPr lang="en-IN" dirty="0"/>
                    </a:p>
                  </a:txBody>
                  <a:tcPr/>
                </a:tc>
                <a:tc>
                  <a:txBody>
                    <a:bodyPr/>
                    <a:lstStyle/>
                    <a:p>
                      <a:r>
                        <a:rPr lang="en-US" dirty="0"/>
                        <a:t>Vismaya</a:t>
                      </a:r>
                      <a:endParaRPr lang="en-IN" dirty="0"/>
                    </a:p>
                  </a:txBody>
                  <a:tcPr/>
                </a:tc>
                <a:tc>
                  <a:txBody>
                    <a:bodyPr/>
                    <a:lstStyle/>
                    <a:p>
                      <a:r>
                        <a:rPr lang="en-US" dirty="0"/>
                        <a:t>Yellow</a:t>
                      </a:r>
                      <a:endParaRPr lang="en-IN" dirty="0"/>
                    </a:p>
                  </a:txBody>
                  <a:tcPr/>
                </a:tc>
                <a:tc>
                  <a:txBody>
                    <a:bodyPr/>
                    <a:lstStyle/>
                    <a:p>
                      <a:r>
                        <a:rPr lang="en-US" dirty="0"/>
                        <a:t>Brahma</a:t>
                      </a:r>
                      <a:endParaRPr lang="en-IN" dirty="0"/>
                    </a:p>
                  </a:txBody>
                  <a:tcPr/>
                </a:tc>
                <a:extLst>
                  <a:ext uri="{0D108BD9-81ED-4DB2-BD59-A6C34878D82A}">
                    <a16:rowId xmlns:a16="http://schemas.microsoft.com/office/drawing/2014/main" val="1616430548"/>
                  </a:ext>
                </a:extLst>
              </a:tr>
              <a:tr h="370840">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tc>
                  <a:txBody>
                    <a:bodyPr/>
                    <a:lstStyle/>
                    <a:p>
                      <a:endParaRPr lang="en-IN" dirty="0"/>
                    </a:p>
                  </a:txBody>
                  <a:tcPr/>
                </a:tc>
                <a:extLst>
                  <a:ext uri="{0D108BD9-81ED-4DB2-BD59-A6C34878D82A}">
                    <a16:rowId xmlns:a16="http://schemas.microsoft.com/office/drawing/2014/main" val="3973061413"/>
                  </a:ext>
                </a:extLst>
              </a:tr>
            </a:tbl>
          </a:graphicData>
        </a:graphic>
      </p:graphicFrame>
    </p:spTree>
    <p:extLst>
      <p:ext uri="{BB962C8B-B14F-4D97-AF65-F5344CB8AC3E}">
        <p14:creationId xmlns:p14="http://schemas.microsoft.com/office/powerpoint/2010/main" val="21553321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9FA31E-6B4E-2E93-AE5E-EFC44E592E4E}"/>
              </a:ext>
            </a:extLst>
          </p:cNvPr>
          <p:cNvSpPr>
            <a:spLocks noGrp="1"/>
          </p:cNvSpPr>
          <p:nvPr>
            <p:ph type="title"/>
          </p:nvPr>
        </p:nvSpPr>
        <p:spPr/>
        <p:txBody>
          <a:bodyPr/>
          <a:lstStyle/>
          <a:p>
            <a:r>
              <a:rPr lang="en-US" dirty="0"/>
              <a:t>Conclusion</a:t>
            </a:r>
            <a:br>
              <a:rPr lang="en-US" dirty="0"/>
            </a:br>
            <a:r>
              <a:rPr lang="en-US" dirty="0"/>
              <a:t>	</a:t>
            </a:r>
            <a:endParaRPr lang="en-IN" dirty="0"/>
          </a:p>
        </p:txBody>
      </p:sp>
      <p:sp>
        <p:nvSpPr>
          <p:cNvPr id="3" name="Content Placeholder 2">
            <a:extLst>
              <a:ext uri="{FF2B5EF4-FFF2-40B4-BE49-F238E27FC236}">
                <a16:creationId xmlns:a16="http://schemas.microsoft.com/office/drawing/2014/main" id="{1A5F58AF-CA52-2941-2FB6-5D9FAAD0BA8C}"/>
              </a:ext>
            </a:extLst>
          </p:cNvPr>
          <p:cNvSpPr>
            <a:spLocks noGrp="1"/>
          </p:cNvSpPr>
          <p:nvPr>
            <p:ph idx="1"/>
          </p:nvPr>
        </p:nvSpPr>
        <p:spPr/>
        <p:txBody>
          <a:bodyPr/>
          <a:lstStyle/>
          <a:p>
            <a:r>
              <a:rPr lang="en-US" dirty="0"/>
              <a:t>Bharata’s Theory of Rasa stands as a pioneering concept in Indian poetic. However good a theory may be, it faces some challenges or limitations. Like a living thing, a theory also grows, changes, modifies itself to the needs of time. Unfortunately Rasa theory has no remarkable development or upgradation in last hundreds of years. Though, the fact that it can be applied to modern literature only points to its universality, timeless quality, and its rich potential.</a:t>
            </a:r>
            <a:endParaRPr lang="en-IN" dirty="0"/>
          </a:p>
        </p:txBody>
      </p:sp>
    </p:spTree>
    <p:extLst>
      <p:ext uri="{BB962C8B-B14F-4D97-AF65-F5344CB8AC3E}">
        <p14:creationId xmlns:p14="http://schemas.microsoft.com/office/powerpoint/2010/main" val="22496427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9CABD-BEC8-22F6-878C-1EA74A55AF9A}"/>
              </a:ext>
            </a:extLst>
          </p:cNvPr>
          <p:cNvSpPr>
            <a:spLocks noGrp="1"/>
          </p:cNvSpPr>
          <p:nvPr>
            <p:ph type="title"/>
          </p:nvPr>
        </p:nvSpPr>
        <p:spPr/>
        <p:txBody>
          <a:bodyPr/>
          <a:lstStyle/>
          <a:p>
            <a:r>
              <a:rPr lang="en-US" dirty="0"/>
              <a:t>References	</a:t>
            </a:r>
            <a:endParaRPr lang="en-IN" dirty="0"/>
          </a:p>
        </p:txBody>
      </p:sp>
      <p:sp>
        <p:nvSpPr>
          <p:cNvPr id="3" name="Content Placeholder 2">
            <a:extLst>
              <a:ext uri="{FF2B5EF4-FFF2-40B4-BE49-F238E27FC236}">
                <a16:creationId xmlns:a16="http://schemas.microsoft.com/office/drawing/2014/main" id="{19CF1381-C61D-CE97-6707-ADE81D7804F9}"/>
              </a:ext>
            </a:extLst>
          </p:cNvPr>
          <p:cNvSpPr>
            <a:spLocks noGrp="1"/>
          </p:cNvSpPr>
          <p:nvPr>
            <p:ph idx="1"/>
          </p:nvPr>
        </p:nvSpPr>
        <p:spPr/>
        <p:txBody>
          <a:bodyPr/>
          <a:lstStyle/>
          <a:p>
            <a:r>
              <a:rPr lang="en-US" dirty="0"/>
              <a:t>Narayanan, Dr. Sharda. “The Tradition of </a:t>
            </a:r>
            <a:r>
              <a:rPr lang="en-US" dirty="0" err="1"/>
              <a:t>Natya</a:t>
            </a:r>
            <a:r>
              <a:rPr lang="en-US" dirty="0"/>
              <a:t>: Position and </a:t>
            </a:r>
            <a:r>
              <a:rPr lang="en-US" dirty="0" err="1"/>
              <a:t>Developmentof</a:t>
            </a:r>
            <a:r>
              <a:rPr lang="en-US" dirty="0"/>
              <a:t> </a:t>
            </a:r>
            <a:r>
              <a:rPr lang="en-US" dirty="0" err="1"/>
              <a:t>Natya</a:t>
            </a:r>
            <a:r>
              <a:rPr lang="en-US" dirty="0"/>
              <a:t> in Sanskrit Tradition (Part 3: Rasa Experience in Indian Aesthetics)”.</a:t>
            </a:r>
            <a:r>
              <a:rPr lang="en-US" dirty="0" err="1"/>
              <a:t>indic</a:t>
            </a:r>
            <a:r>
              <a:rPr lang="en-US" dirty="0"/>
              <a:t> Today, 23 Nov. 2022, </a:t>
            </a:r>
            <a:r>
              <a:rPr lang="en-US" dirty="0">
                <a:hlinkClick r:id="rId2"/>
              </a:rPr>
              <a:t>www.indica.todayreadspatnaik</a:t>
            </a:r>
            <a:r>
              <a:rPr lang="en-US" dirty="0"/>
              <a:t>, Priyadarshi. Rasa in Aesthetics An Application of Rasa Theory to Modern Western Literature. D K Print World Pvt Ltd, 2004</a:t>
            </a:r>
          </a:p>
          <a:p>
            <a:r>
              <a:rPr lang="en-US" dirty="0"/>
              <a:t>Sastri, </a:t>
            </a:r>
            <a:r>
              <a:rPr lang="en-US" dirty="0" err="1"/>
              <a:t>Panchapagesa</a:t>
            </a:r>
            <a:r>
              <a:rPr lang="en-US" dirty="0"/>
              <a:t> P. The Philosophy of Aesthetic Pleasure. Annamalai University, 1940.</a:t>
            </a:r>
          </a:p>
          <a:p>
            <a:r>
              <a:rPr lang="en-US" dirty="0" err="1"/>
              <a:t>Seturaman</a:t>
            </a:r>
            <a:r>
              <a:rPr lang="en-US" dirty="0"/>
              <a:t>, V.S. Indian Aesthetics: An Introduction, Ajit </a:t>
            </a:r>
            <a:r>
              <a:rPr lang="en-US" dirty="0" err="1"/>
              <a:t>PrintingPress</a:t>
            </a:r>
            <a:r>
              <a:rPr lang="en-US" dirty="0"/>
              <a:t>, 2017.</a:t>
            </a:r>
            <a:endParaRPr lang="en-IN" dirty="0"/>
          </a:p>
        </p:txBody>
      </p:sp>
    </p:spTree>
    <p:extLst>
      <p:ext uri="{BB962C8B-B14F-4D97-AF65-F5344CB8AC3E}">
        <p14:creationId xmlns:p14="http://schemas.microsoft.com/office/powerpoint/2010/main" val="117892243"/>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112</TotalTime>
  <Words>484</Words>
  <Application>Microsoft Office PowerPoint</Application>
  <PresentationFormat>Widescreen</PresentationFormat>
  <Paragraphs>74</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Theory of Rasa</vt:lpstr>
      <vt:lpstr>Introduction</vt:lpstr>
      <vt:lpstr>Rasa Theory</vt:lpstr>
      <vt:lpstr>Structure of Rasa Theory</vt:lpstr>
      <vt:lpstr>Conclusion  </vt:lpstr>
      <vt:lpstr>References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hbaro1976@outlook.com</dc:creator>
  <cp:lastModifiedBy>hbaro1976@outlook.com</cp:lastModifiedBy>
  <cp:revision>12</cp:revision>
  <dcterms:created xsi:type="dcterms:W3CDTF">2025-11-15T04:03:18Z</dcterms:created>
  <dcterms:modified xsi:type="dcterms:W3CDTF">2025-11-15T05:55:58Z</dcterms:modified>
</cp:coreProperties>
</file>