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2" d="100"/>
          <a:sy n="72" d="100"/>
        </p:scale>
        <p:origin x="110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DB579-0631-B2A8-30FE-FAFD61FC75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04CD22B-A8C7-5335-88CE-76A4000B5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1FC7231-A142-FC81-5DD2-8ADF65F0FC75}"/>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5" name="Footer Placeholder 4">
            <a:extLst>
              <a:ext uri="{FF2B5EF4-FFF2-40B4-BE49-F238E27FC236}">
                <a16:creationId xmlns:a16="http://schemas.microsoft.com/office/drawing/2014/main" id="{28345D6D-9385-596E-B0ED-40B2F10BE20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85297A9-0CA6-70FB-5161-FA25B12A2C3B}"/>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419293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22771-D0EE-FFE8-7701-893E4BB184E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A69EC38-A644-D634-5855-8ACA3EBD7E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CD726F5-A4BC-D159-B9A6-468FCE5966D4}"/>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5" name="Footer Placeholder 4">
            <a:extLst>
              <a:ext uri="{FF2B5EF4-FFF2-40B4-BE49-F238E27FC236}">
                <a16:creationId xmlns:a16="http://schemas.microsoft.com/office/drawing/2014/main" id="{E9B57B4A-2B02-F6AC-3AED-FEB3659F5CE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F2BAD03-4CAA-D10E-FB32-DB4CD50E4B01}"/>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3671209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2CFA03-89D2-8307-6ECB-68C8683D54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D17CC36-EC6E-5FC8-D834-6577F95124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28111B2-1D7D-6553-173D-9712EE085F45}"/>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5" name="Footer Placeholder 4">
            <a:extLst>
              <a:ext uri="{FF2B5EF4-FFF2-40B4-BE49-F238E27FC236}">
                <a16:creationId xmlns:a16="http://schemas.microsoft.com/office/drawing/2014/main" id="{3A3829A2-4EE8-6C42-E290-6DBA85CA12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F3AF514-ADC2-3B17-4A23-9D832C4435D3}"/>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3907806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7CDED-B04D-DB8B-E1A3-82390CF447B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D8DB58D-BC7F-ED26-AB72-AC34AF9005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A8CB18C-1C03-A2DA-5EDA-C7ACAB2CADBF}"/>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5" name="Footer Placeholder 4">
            <a:extLst>
              <a:ext uri="{FF2B5EF4-FFF2-40B4-BE49-F238E27FC236}">
                <a16:creationId xmlns:a16="http://schemas.microsoft.com/office/drawing/2014/main" id="{0C7229AA-351F-0937-75C6-F7C5771C907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952E8B9-9183-3345-41DA-0A65FD57D1C0}"/>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2002379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5B2FA-37A9-EADD-4B02-4EF4ED8906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196FE2D-241D-1595-AD87-97884EA16A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F2B1F5-8CF1-4ABE-0E53-F525328AA040}"/>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5" name="Footer Placeholder 4">
            <a:extLst>
              <a:ext uri="{FF2B5EF4-FFF2-40B4-BE49-F238E27FC236}">
                <a16:creationId xmlns:a16="http://schemas.microsoft.com/office/drawing/2014/main" id="{0E40A20E-62AA-4E30-9052-3229A56EC95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37E05D9-2291-E207-D7AE-DE4E57A31261}"/>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2156655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B40B8-14F2-E8C6-5E95-FB8A72552B2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4A44E48-4A07-43F8-2567-D1567E4208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AF8D07B-2D50-DA04-8291-0CEDAE6043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EC8830E-ED80-A171-0242-1E5399B412E1}"/>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6" name="Footer Placeholder 5">
            <a:extLst>
              <a:ext uri="{FF2B5EF4-FFF2-40B4-BE49-F238E27FC236}">
                <a16:creationId xmlns:a16="http://schemas.microsoft.com/office/drawing/2014/main" id="{A6F16913-BAFE-B9BC-4592-456A3E07DF1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D52A3D2-4D74-24F5-4F58-825249C4C2A5}"/>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4243372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52D7E-1138-0124-6719-73C7F68321F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A2B2010-6EF6-220C-FF4B-A3F81ED556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E916EB-D59B-EE95-7912-708CBE87AF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22C0FCA-C65F-6CD1-1A07-4CC5313DF7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76F5EF9-1E71-4D93-C4CB-1AE172C80A8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2C51C6C-315C-5AAB-95C1-E3930C83F585}"/>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8" name="Footer Placeholder 7">
            <a:extLst>
              <a:ext uri="{FF2B5EF4-FFF2-40B4-BE49-F238E27FC236}">
                <a16:creationId xmlns:a16="http://schemas.microsoft.com/office/drawing/2014/main" id="{CFAD790B-DE4C-9F92-8F2C-655FBC4FFF9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520DE1F-4BBB-15A7-94E5-DA919EF71726}"/>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1288444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4B160-B7FA-D677-2A66-3DA835A2139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7B58077-1E3F-79D9-A900-A960BF386865}"/>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4" name="Footer Placeholder 3">
            <a:extLst>
              <a:ext uri="{FF2B5EF4-FFF2-40B4-BE49-F238E27FC236}">
                <a16:creationId xmlns:a16="http://schemas.microsoft.com/office/drawing/2014/main" id="{74045B6E-6950-949B-D39D-2328D3C2EC4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E9C47A2-1887-3620-FCEC-4895ED829E70}"/>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3848744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664AAF-BE70-B835-97A2-596FBF77EEE1}"/>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3" name="Footer Placeholder 2">
            <a:extLst>
              <a:ext uri="{FF2B5EF4-FFF2-40B4-BE49-F238E27FC236}">
                <a16:creationId xmlns:a16="http://schemas.microsoft.com/office/drawing/2014/main" id="{679251A9-825C-E735-AB1A-D12B97B351B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D8EC524-2ED3-98B5-C6CB-415C22A6E2CF}"/>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373554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AC457-700C-2763-9617-D223ABEF03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08A2D20-B130-FD5B-BCA8-1E14647A39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B0C3724-F4FA-0BF3-B6A7-B42CCA04F2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427327-A46F-E11E-21E3-8844BBD9104A}"/>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6" name="Footer Placeholder 5">
            <a:extLst>
              <a:ext uri="{FF2B5EF4-FFF2-40B4-BE49-F238E27FC236}">
                <a16:creationId xmlns:a16="http://schemas.microsoft.com/office/drawing/2014/main" id="{E9FDA2CC-C915-595C-B90C-F9C2062019B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938B0E6-69E0-655F-3DE8-1B09730B6863}"/>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2965338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5B143-38D2-4E42-17AA-E7E14B264E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30FEBA1-19D5-6ED4-9A57-ECA48C32E4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1BBECCB-CB86-39EF-E476-73A2682BC0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69E6ED-2068-8CCA-2C69-76F8B8D1B49E}"/>
              </a:ext>
            </a:extLst>
          </p:cNvPr>
          <p:cNvSpPr>
            <a:spLocks noGrp="1"/>
          </p:cNvSpPr>
          <p:nvPr>
            <p:ph type="dt" sz="half" idx="10"/>
          </p:nvPr>
        </p:nvSpPr>
        <p:spPr/>
        <p:txBody>
          <a:bodyPr/>
          <a:lstStyle/>
          <a:p>
            <a:fld id="{EB8F0900-ECF4-4DC5-9903-AB928855B2EA}" type="datetimeFigureOut">
              <a:rPr lang="en-IN" smtClean="0"/>
              <a:t>16-10-2025</a:t>
            </a:fld>
            <a:endParaRPr lang="en-IN"/>
          </a:p>
        </p:txBody>
      </p:sp>
      <p:sp>
        <p:nvSpPr>
          <p:cNvPr id="6" name="Footer Placeholder 5">
            <a:extLst>
              <a:ext uri="{FF2B5EF4-FFF2-40B4-BE49-F238E27FC236}">
                <a16:creationId xmlns:a16="http://schemas.microsoft.com/office/drawing/2014/main" id="{7FC1B1B6-08E9-B1F0-E343-6DC30243C51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7C0CAAD-2C56-058B-F663-2DE303468C1D}"/>
              </a:ext>
            </a:extLst>
          </p:cNvPr>
          <p:cNvSpPr>
            <a:spLocks noGrp="1"/>
          </p:cNvSpPr>
          <p:nvPr>
            <p:ph type="sldNum" sz="quarter" idx="12"/>
          </p:nvPr>
        </p:nvSpPr>
        <p:spPr/>
        <p:txBody>
          <a:bodyPr/>
          <a:lstStyle/>
          <a:p>
            <a:fld id="{74EDE042-AD9D-40E6-B893-2D66C0DD398A}" type="slidenum">
              <a:rPr lang="en-IN" smtClean="0"/>
              <a:t>‹#›</a:t>
            </a:fld>
            <a:endParaRPr lang="en-IN"/>
          </a:p>
        </p:txBody>
      </p:sp>
    </p:spTree>
    <p:extLst>
      <p:ext uri="{BB962C8B-B14F-4D97-AF65-F5344CB8AC3E}">
        <p14:creationId xmlns:p14="http://schemas.microsoft.com/office/powerpoint/2010/main" val="708762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03D771-D588-1136-FEA1-445BAAFBEA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D89DE35-DD66-5259-41B9-F364E34585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AE13D83-C407-13C1-C717-B0B7EDC4A3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8F0900-ECF4-4DC5-9903-AB928855B2EA}" type="datetimeFigureOut">
              <a:rPr lang="en-IN" smtClean="0"/>
              <a:t>16-10-2025</a:t>
            </a:fld>
            <a:endParaRPr lang="en-IN"/>
          </a:p>
        </p:txBody>
      </p:sp>
      <p:sp>
        <p:nvSpPr>
          <p:cNvPr id="5" name="Footer Placeholder 4">
            <a:extLst>
              <a:ext uri="{FF2B5EF4-FFF2-40B4-BE49-F238E27FC236}">
                <a16:creationId xmlns:a16="http://schemas.microsoft.com/office/drawing/2014/main" id="{BA3D03AF-81DA-B3B7-F1AE-63D10F6BBE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6C95F3D2-61F8-A8C1-72AA-382E19EB7C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EDE042-AD9D-40E6-B893-2D66C0DD398A}" type="slidenum">
              <a:rPr lang="en-IN" smtClean="0"/>
              <a:t>‹#›</a:t>
            </a:fld>
            <a:endParaRPr lang="en-IN"/>
          </a:p>
        </p:txBody>
      </p:sp>
    </p:spTree>
    <p:extLst>
      <p:ext uri="{BB962C8B-B14F-4D97-AF65-F5344CB8AC3E}">
        <p14:creationId xmlns:p14="http://schemas.microsoft.com/office/powerpoint/2010/main" val="1348831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01171-37C6-C0FF-3866-DBF69C8D3283}"/>
              </a:ext>
            </a:extLst>
          </p:cNvPr>
          <p:cNvSpPr>
            <a:spLocks noGrp="1"/>
          </p:cNvSpPr>
          <p:nvPr>
            <p:ph type="ctrTitle"/>
          </p:nvPr>
        </p:nvSpPr>
        <p:spPr>
          <a:xfrm>
            <a:off x="518160" y="233916"/>
            <a:ext cx="11013440" cy="3276047"/>
          </a:xfrm>
          <a:solidFill>
            <a:schemeClr val="accent2">
              <a:lumMod val="40000"/>
              <a:lumOff val="60000"/>
            </a:schemeClr>
          </a:solidFill>
          <a:ln w="76200">
            <a:solidFill>
              <a:srgbClr val="FF0000"/>
            </a:solidFill>
          </a:ln>
        </p:spPr>
        <p:txBody>
          <a:bodyPr>
            <a:normAutofit/>
          </a:bodyPr>
          <a:lstStyle/>
          <a:p>
            <a:r>
              <a:rPr lang="en-US" sz="4000" b="1" dirty="0">
                <a:solidFill>
                  <a:srgbClr val="0070C0"/>
                </a:solidFill>
                <a:latin typeface="Berlin Sans FB Demi" panose="020E0802020502020306" pitchFamily="34" charset="0"/>
              </a:rPr>
              <a:t>BA SEMESTER-I</a:t>
            </a:r>
            <a:br>
              <a:rPr lang="en-US" sz="4000" b="1" dirty="0">
                <a:solidFill>
                  <a:srgbClr val="0070C0"/>
                </a:solidFill>
                <a:latin typeface="Berlin Sans FB Demi" panose="020E0802020502020306" pitchFamily="34" charset="0"/>
              </a:rPr>
            </a:br>
            <a:r>
              <a:rPr lang="en-US" sz="4000" b="1" dirty="0">
                <a:solidFill>
                  <a:srgbClr val="0070C0"/>
                </a:solidFill>
                <a:latin typeface="Berlin Sans FB Demi" panose="020E0802020502020306" pitchFamily="34" charset="0"/>
              </a:rPr>
              <a:t>POLITICAL SCIENCE (MIN)</a:t>
            </a:r>
            <a:br>
              <a:rPr lang="en-US" sz="4000" b="1" dirty="0">
                <a:solidFill>
                  <a:srgbClr val="0070C0"/>
                </a:solidFill>
                <a:latin typeface="Berlin Sans FB Demi" panose="020E0802020502020306" pitchFamily="34" charset="0"/>
              </a:rPr>
            </a:br>
            <a:r>
              <a:rPr lang="en-US" sz="4000" b="1" dirty="0">
                <a:solidFill>
                  <a:srgbClr val="0070C0"/>
                </a:solidFill>
                <a:latin typeface="Berlin Sans FB Demi" panose="020E0802020502020306" pitchFamily="34" charset="0"/>
              </a:rPr>
              <a:t>PAPER TITLE: BASIC CONCEPTS OF POL. SCI.</a:t>
            </a:r>
            <a:br>
              <a:rPr lang="en-US" sz="4000" b="1" dirty="0">
                <a:solidFill>
                  <a:srgbClr val="0070C0"/>
                </a:solidFill>
                <a:latin typeface="Berlin Sans FB Demi" panose="020E0802020502020306" pitchFamily="34" charset="0"/>
              </a:rPr>
            </a:br>
            <a:r>
              <a:rPr lang="en-US" sz="4000" b="1">
                <a:solidFill>
                  <a:srgbClr val="0070C0"/>
                </a:solidFill>
                <a:latin typeface="Berlin Sans FB Demi" panose="020E0802020502020306" pitchFamily="34" charset="0"/>
              </a:rPr>
              <a:t>PAPER </a:t>
            </a:r>
            <a:r>
              <a:rPr lang="en-US" sz="4000" b="1" dirty="0">
                <a:solidFill>
                  <a:srgbClr val="0070C0"/>
                </a:solidFill>
                <a:latin typeface="Berlin Sans FB Demi" panose="020E0802020502020306" pitchFamily="34" charset="0"/>
              </a:rPr>
              <a:t>CODE: PSC MIN 101-4</a:t>
            </a:r>
            <a:br>
              <a:rPr lang="en-US" sz="4000" b="1" dirty="0">
                <a:solidFill>
                  <a:srgbClr val="0070C0"/>
                </a:solidFill>
                <a:latin typeface="Berlin Sans FB Demi" panose="020E0802020502020306" pitchFamily="34" charset="0"/>
              </a:rPr>
            </a:br>
            <a:endParaRPr lang="en-IN" sz="4000" b="1" dirty="0">
              <a:solidFill>
                <a:srgbClr val="0070C0"/>
              </a:solidFill>
              <a:latin typeface="Berlin Sans FB Demi" panose="020E0802020502020306" pitchFamily="34" charset="0"/>
            </a:endParaRPr>
          </a:p>
        </p:txBody>
      </p:sp>
      <p:sp>
        <p:nvSpPr>
          <p:cNvPr id="3" name="Subtitle 2">
            <a:extLst>
              <a:ext uri="{FF2B5EF4-FFF2-40B4-BE49-F238E27FC236}">
                <a16:creationId xmlns:a16="http://schemas.microsoft.com/office/drawing/2014/main" id="{E934B007-4851-CD40-DB28-C39BED7C429D}"/>
              </a:ext>
            </a:extLst>
          </p:cNvPr>
          <p:cNvSpPr>
            <a:spLocks noGrp="1"/>
          </p:cNvSpPr>
          <p:nvPr>
            <p:ph type="subTitle" idx="1"/>
          </p:nvPr>
        </p:nvSpPr>
        <p:spPr>
          <a:xfrm>
            <a:off x="518160" y="3942080"/>
            <a:ext cx="11013440" cy="2458720"/>
          </a:xfrm>
          <a:solidFill>
            <a:schemeClr val="accent6"/>
          </a:solidFill>
          <a:ln w="76200" cmpd="thinThick">
            <a:solidFill>
              <a:srgbClr val="00B050"/>
            </a:solidFill>
          </a:ln>
        </p:spPr>
        <p:txBody>
          <a:bodyPr>
            <a:normAutofit fontScale="92500"/>
          </a:bodyPr>
          <a:lstStyle/>
          <a:p>
            <a:r>
              <a:rPr lang="en-US" sz="6600" b="1" dirty="0">
                <a:solidFill>
                  <a:srgbClr val="FFFF00"/>
                </a:solidFill>
              </a:rPr>
              <a:t>Unit-4. State in Political Science</a:t>
            </a:r>
          </a:p>
          <a:p>
            <a:pPr marL="342900" indent="-342900">
              <a:buFont typeface="Wingdings" panose="05000000000000000000" pitchFamily="2" charset="2"/>
              <a:buChar char="q"/>
            </a:pPr>
            <a:r>
              <a:rPr lang="en-US" sz="6600" b="1" dirty="0">
                <a:solidFill>
                  <a:srgbClr val="FFFF00"/>
                </a:solidFill>
              </a:rPr>
              <a:t>Concept of State: Its elements</a:t>
            </a:r>
            <a:endParaRPr lang="en-IN" sz="6600" b="1" dirty="0">
              <a:solidFill>
                <a:srgbClr val="FFFF00"/>
              </a:solidFill>
            </a:endParaRPr>
          </a:p>
        </p:txBody>
      </p:sp>
      <p:pic>
        <p:nvPicPr>
          <p:cNvPr id="5" name="SHORT_MUSIC___No_Copyright_Music___Royalty-free_Music_For_Background_2023(128k)">
            <a:hlinkClick r:id="" action="ppaction://media"/>
            <a:extLst>
              <a:ext uri="{FF2B5EF4-FFF2-40B4-BE49-F238E27FC236}">
                <a16:creationId xmlns:a16="http://schemas.microsoft.com/office/drawing/2014/main" id="{767EC458-9B7C-3286-CE87-0936F62B47CB}"/>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993437" y="5938837"/>
            <a:ext cx="487363" cy="487363"/>
          </a:xfrm>
          <a:prstGeom prst="rect">
            <a:avLst/>
          </a:prstGeom>
        </p:spPr>
      </p:pic>
    </p:spTree>
    <p:extLst>
      <p:ext uri="{BB962C8B-B14F-4D97-AF65-F5344CB8AC3E}">
        <p14:creationId xmlns:p14="http://schemas.microsoft.com/office/powerpoint/2010/main" val="1065341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7" repeatCount="indefinite" fill="remove" display="0">
                  <p:stCondLst>
                    <p:cond delay="indefinite"/>
                  </p:stCondLst>
                  <p:endCondLst>
                    <p:cond evt="onStopAudio" delay="0">
                      <p:tgtEl>
                        <p:sldTgt/>
                      </p:tgtEl>
                    </p:cond>
                  </p:endCondLst>
                </p:cTn>
                <p:tgtEl>
                  <p:spTgt spid="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CC6F643-736F-B234-6A95-7D4694F195C8}"/>
              </a:ext>
            </a:extLst>
          </p:cNvPr>
          <p:cNvSpPr>
            <a:spLocks noGrp="1"/>
          </p:cNvSpPr>
          <p:nvPr>
            <p:ph type="subTitle" idx="1"/>
          </p:nvPr>
        </p:nvSpPr>
        <p:spPr>
          <a:xfrm>
            <a:off x="741680" y="2103120"/>
            <a:ext cx="10607040" cy="4267200"/>
          </a:xfrm>
          <a:solidFill>
            <a:schemeClr val="accent5">
              <a:lumMod val="40000"/>
              <a:lumOff val="60000"/>
            </a:schemeClr>
          </a:solidFill>
          <a:ln w="76200" cmpd="tri">
            <a:solidFill>
              <a:srgbClr val="00B050"/>
            </a:solidFill>
          </a:ln>
        </p:spPr>
        <p:txBody>
          <a:bodyPr>
            <a:normAutofit fontScale="92500" lnSpcReduction="10000"/>
          </a:bodyPr>
          <a:lstStyle/>
          <a:p>
            <a:pPr marL="342900" indent="-342900" algn="l">
              <a:buFont typeface="Wingdings" panose="05000000000000000000" pitchFamily="2" charset="2"/>
              <a:buChar char="q"/>
            </a:pPr>
            <a:endParaRPr lang="en-IN" sz="4400" b="1" u="sng" strike="noStrike" dirty="0">
              <a:solidFill>
                <a:srgbClr val="FF0000"/>
              </a:solidFill>
              <a:effectLst/>
              <a:latin typeface="Times New Roman" panose="02020603050405020304" pitchFamily="18" charset="0"/>
              <a:ea typeface="Calibri" panose="020F0502020204030204" pitchFamily="34" charset="0"/>
            </a:endParaRPr>
          </a:p>
          <a:p>
            <a:pPr marL="342900" indent="-342900" algn="l">
              <a:buFont typeface="Wingdings" panose="05000000000000000000" pitchFamily="2" charset="2"/>
              <a:buChar char="q"/>
            </a:pPr>
            <a:r>
              <a:rPr lang="en-IN" sz="3900" b="1" u="sng" strike="noStrike" dirty="0">
                <a:solidFill>
                  <a:srgbClr val="FF0000"/>
                </a:solidFill>
                <a:effectLst/>
                <a:latin typeface="Segoe UI Black" panose="020B0A02040204020203" pitchFamily="34" charset="0"/>
                <a:ea typeface="Segoe UI Black" panose="020B0A02040204020203" pitchFamily="34" charset="0"/>
              </a:rPr>
              <a:t>Definition of the State/Sovereign State:</a:t>
            </a:r>
            <a:br>
              <a:rPr lang="en-IN" sz="3900" u="sng" dirty="0">
                <a:effectLst/>
                <a:latin typeface="Times New Roman" panose="02020603050405020304" pitchFamily="18" charset="0"/>
                <a:ea typeface="Calibri" panose="020F0502020204030204" pitchFamily="34" charset="0"/>
              </a:rPr>
            </a:br>
            <a:r>
              <a:rPr lang="en-IN" sz="4400" dirty="0">
                <a:effectLst/>
                <a:latin typeface="Times New Roman" panose="02020603050405020304" pitchFamily="18" charset="0"/>
                <a:ea typeface="Calibri" panose="020F0502020204030204" pitchFamily="34" charset="0"/>
              </a:rPr>
              <a:t>	</a:t>
            </a:r>
          </a:p>
          <a:p>
            <a:pPr marL="342900" indent="-342900" algn="l">
              <a:buFont typeface="Wingdings" panose="05000000000000000000" pitchFamily="2" charset="2"/>
              <a:buChar char="q"/>
            </a:pPr>
            <a:r>
              <a:rPr lang="en-IN" sz="4000" b="1" u="none" strike="noStrike" dirty="0">
                <a:solidFill>
                  <a:srgbClr val="002060"/>
                </a:solidFill>
                <a:effectLst/>
                <a:latin typeface="Segoe UI Black" panose="020B0A02040204020203" pitchFamily="34" charset="0"/>
                <a:ea typeface="Segoe UI Black" panose="020B0A02040204020203" pitchFamily="34" charset="0"/>
              </a:rPr>
              <a:t>A state is a political entity with a defined territory, government, population, and sovereignty. It has the authority to create and enforce laws and manage its affairs without interference from other states.</a:t>
            </a:r>
            <a:endParaRPr lang="en-IN" sz="4000" b="1" u="sng" dirty="0">
              <a:solidFill>
                <a:srgbClr val="002060"/>
              </a:solidFill>
              <a:effectLst/>
              <a:latin typeface="Segoe UI Black" panose="020B0A02040204020203" pitchFamily="34" charset="0"/>
              <a:ea typeface="Segoe UI Black" panose="020B0A02040204020203" pitchFamily="34" charset="0"/>
            </a:endParaRPr>
          </a:p>
          <a:p>
            <a:pPr marL="342900" indent="-342900">
              <a:buFont typeface="Wingdings" panose="05000000000000000000" pitchFamily="2" charset="2"/>
              <a:buChar char="q"/>
            </a:pPr>
            <a:endParaRPr lang="en-IN" dirty="0"/>
          </a:p>
        </p:txBody>
      </p:sp>
      <p:sp>
        <p:nvSpPr>
          <p:cNvPr id="5" name="Title 4">
            <a:extLst>
              <a:ext uri="{FF2B5EF4-FFF2-40B4-BE49-F238E27FC236}">
                <a16:creationId xmlns:a16="http://schemas.microsoft.com/office/drawing/2014/main" id="{94E77517-5E10-7C64-CC11-EE7744CD9EA6}"/>
              </a:ext>
            </a:extLst>
          </p:cNvPr>
          <p:cNvSpPr>
            <a:spLocks noGrp="1"/>
          </p:cNvSpPr>
          <p:nvPr>
            <p:ph type="ctrTitle"/>
          </p:nvPr>
        </p:nvSpPr>
        <p:spPr>
          <a:xfrm>
            <a:off x="741680" y="619761"/>
            <a:ext cx="10607040" cy="1178559"/>
          </a:xfrm>
          <a:solidFill>
            <a:schemeClr val="accent4"/>
          </a:solidFill>
          <a:ln w="76200" cmpd="thinThick">
            <a:solidFill>
              <a:srgbClr val="002060"/>
            </a:solidFill>
          </a:ln>
        </p:spPr>
        <p:txBody>
          <a:bodyPr>
            <a:normAutofit/>
          </a:bodyPr>
          <a:lstStyle/>
          <a:p>
            <a:pPr marL="857250" indent="-857250">
              <a:buFont typeface="Wingdings" panose="05000000000000000000" pitchFamily="2" charset="2"/>
              <a:buChar char="q"/>
            </a:pPr>
            <a:r>
              <a:rPr lang="en-US" sz="7200" dirty="0">
                <a:latin typeface="Fugaz One" pitchFamily="2" charset="0"/>
              </a:rPr>
              <a:t>CONCEPT OF STATE</a:t>
            </a:r>
            <a:endParaRPr lang="en-IN" sz="7200" dirty="0">
              <a:latin typeface="Fugaz One" pitchFamily="2" charset="0"/>
            </a:endParaRPr>
          </a:p>
        </p:txBody>
      </p:sp>
    </p:spTree>
    <p:extLst>
      <p:ext uri="{BB962C8B-B14F-4D97-AF65-F5344CB8AC3E}">
        <p14:creationId xmlns:p14="http://schemas.microsoft.com/office/powerpoint/2010/main" val="187875942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5668C-D69F-D57C-E86F-E58797A096DE}"/>
              </a:ext>
            </a:extLst>
          </p:cNvPr>
          <p:cNvSpPr>
            <a:spLocks noGrp="1"/>
          </p:cNvSpPr>
          <p:nvPr>
            <p:ph type="title"/>
          </p:nvPr>
        </p:nvSpPr>
        <p:spPr>
          <a:xfrm>
            <a:off x="467360" y="172720"/>
            <a:ext cx="11277600" cy="6431280"/>
          </a:xfrm>
          <a:ln w="76200" cmpd="thickThin">
            <a:solidFill>
              <a:srgbClr val="FF0000"/>
            </a:solidFill>
          </a:ln>
        </p:spPr>
        <p:txBody>
          <a:bodyPr>
            <a:normAutofit fontScale="90000"/>
          </a:bodyPr>
          <a:lstStyle/>
          <a:p>
            <a:r>
              <a:rPr lang="en-IN" sz="4900" b="1" u="sng" strike="noStrike" dirty="0">
                <a:solidFill>
                  <a:srgbClr val="7030A0"/>
                </a:solidFill>
                <a:effectLst/>
                <a:latin typeface="Segoe UI Black" panose="020B0A02040204020203" pitchFamily="34" charset="0"/>
                <a:ea typeface="Segoe UI Black" panose="020B0A02040204020203" pitchFamily="34" charset="0"/>
              </a:rPr>
              <a:t>Definitions</a:t>
            </a:r>
            <a:r>
              <a:rPr lang="en-IN" sz="4900" b="1" u="sng" dirty="0">
                <a:solidFill>
                  <a:srgbClr val="7030A0"/>
                </a:solidFill>
                <a:latin typeface="Segoe UI Black" panose="020B0A02040204020203" pitchFamily="34" charset="0"/>
                <a:ea typeface="Segoe UI Black" panose="020B0A02040204020203" pitchFamily="34" charset="0"/>
              </a:rPr>
              <a:t> of State:</a:t>
            </a:r>
            <a:br>
              <a:rPr lang="en-IN" sz="3200" b="1" u="sng" dirty="0">
                <a:solidFill>
                  <a:srgbClr val="7030A0"/>
                </a:solidFill>
                <a:latin typeface="Segoe UI Black" panose="020B0A02040204020203" pitchFamily="34" charset="0"/>
                <a:ea typeface="Segoe UI Black" panose="020B0A02040204020203" pitchFamily="34" charset="0"/>
              </a:rPr>
            </a:br>
            <a:br>
              <a:rPr lang="en-IN" sz="3200" u="sng" dirty="0">
                <a:effectLst/>
                <a:latin typeface="Times New Roman" panose="02020603050405020304" pitchFamily="18" charset="0"/>
                <a:ea typeface="Calibri" panose="020F0502020204030204" pitchFamily="34" charset="0"/>
              </a:rPr>
            </a:br>
            <a:r>
              <a:rPr lang="en-IN" sz="3600" dirty="0">
                <a:solidFill>
                  <a:srgbClr val="FF0000"/>
                </a:solidFill>
                <a:effectLst/>
                <a:highlight>
                  <a:srgbClr val="00FFFF"/>
                </a:highlight>
                <a:latin typeface="Times New Roman" panose="02020603050405020304" pitchFamily="18" charset="0"/>
                <a:ea typeface="Calibri" panose="020F0502020204030204" pitchFamily="34" charset="0"/>
              </a:rPr>
              <a:t>1. </a:t>
            </a:r>
            <a:r>
              <a:rPr lang="en-IN" sz="3600" b="1" u="none" strike="noStrike" dirty="0">
                <a:solidFill>
                  <a:srgbClr val="FF0000"/>
                </a:solidFill>
                <a:effectLst/>
                <a:highlight>
                  <a:srgbClr val="00FFFF"/>
                </a:highlight>
                <a:latin typeface="Times New Roman" panose="02020603050405020304" pitchFamily="18" charset="0"/>
                <a:ea typeface="Calibri" panose="020F0502020204030204" pitchFamily="34" charset="0"/>
              </a:rPr>
              <a:t>Aristotle: "The state is a community of people aiming for the highest good, which is the happiness and well-being of its citizens.</a:t>
            </a:r>
            <a:r>
              <a:rPr lang="en-IN" sz="3600" b="1" dirty="0">
                <a:solidFill>
                  <a:srgbClr val="FF0000"/>
                </a:solidFill>
                <a:highlight>
                  <a:srgbClr val="00FFFF"/>
                </a:highlight>
                <a:latin typeface="Times New Roman" panose="02020603050405020304" pitchFamily="18" charset="0"/>
                <a:ea typeface="Calibri" panose="020F0502020204030204" pitchFamily="34" charset="0"/>
              </a:rPr>
              <a:t>”</a:t>
            </a:r>
            <a:br>
              <a:rPr lang="en-IN" sz="3200" u="none" strike="noStrike" dirty="0">
                <a:effectLst/>
                <a:highlight>
                  <a:srgbClr val="00FFFF"/>
                </a:highlight>
                <a:latin typeface="Times New Roman" panose="02020603050405020304" pitchFamily="18" charset="0"/>
                <a:ea typeface="Calibri" panose="020F0502020204030204" pitchFamily="34" charset="0"/>
              </a:rPr>
            </a:br>
            <a:br>
              <a:rPr lang="en-IN" sz="3200" u="sng" dirty="0">
                <a:effectLst/>
                <a:latin typeface="Times New Roman" panose="02020603050405020304" pitchFamily="18" charset="0"/>
                <a:ea typeface="Calibri" panose="020F0502020204030204" pitchFamily="34" charset="0"/>
              </a:rPr>
            </a:br>
            <a:r>
              <a:rPr lang="en-IN" sz="3600" b="1" dirty="0">
                <a:solidFill>
                  <a:srgbClr val="0070C0"/>
                </a:solidFill>
                <a:effectLst/>
                <a:highlight>
                  <a:srgbClr val="FFFF00"/>
                </a:highlight>
                <a:latin typeface="Times New Roman" panose="02020603050405020304" pitchFamily="18" charset="0"/>
                <a:ea typeface="Calibri" panose="020F0502020204030204" pitchFamily="34" charset="0"/>
              </a:rPr>
              <a:t>2. </a:t>
            </a:r>
            <a:r>
              <a:rPr lang="en-IN" sz="3600" b="1" u="none" strike="noStrike" dirty="0">
                <a:solidFill>
                  <a:srgbClr val="0070C0"/>
                </a:solidFill>
                <a:effectLst/>
                <a:highlight>
                  <a:srgbClr val="FFFF00"/>
                </a:highlight>
                <a:latin typeface="Times New Roman" panose="02020603050405020304" pitchFamily="18" charset="0"/>
                <a:ea typeface="Calibri" panose="020F0502020204030204" pitchFamily="34" charset="0"/>
              </a:rPr>
              <a:t>Plato: "The state is a structure designed to achieve justice and harmony through the specialization and division of labour among its citizens."</a:t>
            </a:r>
            <a:br>
              <a:rPr lang="en-IN" sz="3200" b="1" u="sng" dirty="0">
                <a:solidFill>
                  <a:srgbClr val="0070C0"/>
                </a:solidFill>
                <a:effectLst/>
                <a:highlight>
                  <a:srgbClr val="FFFF00"/>
                </a:highlight>
                <a:latin typeface="Times New Roman" panose="02020603050405020304" pitchFamily="18" charset="0"/>
                <a:ea typeface="Calibri" panose="020F0502020204030204" pitchFamily="34" charset="0"/>
              </a:rPr>
            </a:br>
            <a:br>
              <a:rPr lang="en-IN" sz="3200" u="sng" dirty="0">
                <a:effectLst/>
                <a:highlight>
                  <a:srgbClr val="FFFF00"/>
                </a:highlight>
                <a:latin typeface="Times New Roman" panose="02020603050405020304" pitchFamily="18" charset="0"/>
                <a:ea typeface="Calibri" panose="020F0502020204030204" pitchFamily="34" charset="0"/>
              </a:rPr>
            </a:br>
            <a:r>
              <a:rPr lang="en-IN" sz="4000" b="1" dirty="0">
                <a:solidFill>
                  <a:schemeClr val="bg1"/>
                </a:solidFill>
                <a:effectLst/>
                <a:highlight>
                  <a:srgbClr val="FF00FF"/>
                </a:highlight>
                <a:latin typeface="Times New Roman" panose="02020603050405020304" pitchFamily="18" charset="0"/>
                <a:ea typeface="Calibri" panose="020F0502020204030204" pitchFamily="34" charset="0"/>
              </a:rPr>
              <a:t>3. </a:t>
            </a:r>
            <a:r>
              <a:rPr lang="en-IN" sz="4000" b="1" u="none" strike="noStrike" dirty="0">
                <a:solidFill>
                  <a:schemeClr val="bg1"/>
                </a:solidFill>
                <a:effectLst/>
                <a:highlight>
                  <a:srgbClr val="FF00FF"/>
                </a:highlight>
                <a:latin typeface="Times New Roman" panose="02020603050405020304" pitchFamily="18" charset="0"/>
                <a:ea typeface="Calibri" panose="020F0502020204030204" pitchFamily="34" charset="0"/>
              </a:rPr>
              <a:t>Cicero: "The state is a partnership in justice and law, aiming for the common welfare of the people."</a:t>
            </a:r>
            <a:br>
              <a:rPr lang="en-IN" sz="4000" b="1" u="sng" dirty="0">
                <a:solidFill>
                  <a:schemeClr val="bg1"/>
                </a:solidFill>
                <a:effectLst/>
                <a:highlight>
                  <a:srgbClr val="FF00FF"/>
                </a:highlight>
                <a:latin typeface="Times New Roman" panose="02020603050405020304" pitchFamily="18" charset="0"/>
                <a:ea typeface="Calibri" panose="020F0502020204030204" pitchFamily="34" charset="0"/>
              </a:rPr>
            </a:br>
            <a:endParaRPr lang="en-IN" sz="6000" b="1" dirty="0">
              <a:solidFill>
                <a:schemeClr val="bg1"/>
              </a:solidFill>
              <a:highlight>
                <a:srgbClr val="FF00FF"/>
              </a:highlight>
            </a:endParaRPr>
          </a:p>
        </p:txBody>
      </p:sp>
    </p:spTree>
    <p:extLst>
      <p:ext uri="{BB962C8B-B14F-4D97-AF65-F5344CB8AC3E}">
        <p14:creationId xmlns:p14="http://schemas.microsoft.com/office/powerpoint/2010/main" val="27700290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C611B-BE92-DEDB-E3F7-638506720293}"/>
              </a:ext>
            </a:extLst>
          </p:cNvPr>
          <p:cNvSpPr>
            <a:spLocks noGrp="1"/>
          </p:cNvSpPr>
          <p:nvPr>
            <p:ph type="title"/>
          </p:nvPr>
        </p:nvSpPr>
        <p:spPr>
          <a:xfrm>
            <a:off x="416560" y="568960"/>
            <a:ext cx="11165840" cy="5882640"/>
          </a:xfrm>
          <a:solidFill>
            <a:srgbClr val="00B050"/>
          </a:solidFill>
          <a:ln w="76200" cmpd="dbl">
            <a:solidFill>
              <a:srgbClr val="00B050"/>
            </a:solidFill>
          </a:ln>
        </p:spPr>
        <p:txBody>
          <a:bodyPr>
            <a:normAutofit fontScale="90000"/>
          </a:bodyPr>
          <a:lstStyle/>
          <a:p>
            <a:pPr marL="342900" lvl="0" indent="-342900">
              <a:tabLst>
                <a:tab pos="457200" algn="l"/>
              </a:tabLst>
            </a:pPr>
            <a:r>
              <a:rPr lang="en-IN" sz="1800" b="1" u="none" strike="noStrike" dirty="0">
                <a:effectLst/>
                <a:latin typeface="Times New Roman" panose="02020603050405020304" pitchFamily="18" charset="0"/>
                <a:ea typeface="Calibri" panose="020F0502020204030204" pitchFamily="34" charset="0"/>
              </a:rPr>
              <a:t>	</a:t>
            </a:r>
            <a:r>
              <a:rPr lang="en-IN" b="1" u="none" strike="noStrike" dirty="0">
                <a:solidFill>
                  <a:srgbClr val="FFFF00"/>
                </a:solidFill>
                <a:effectLst/>
                <a:highlight>
                  <a:srgbClr val="0000FF"/>
                </a:highlight>
                <a:latin typeface="Times New Roman" panose="02020603050405020304" pitchFamily="18" charset="0"/>
                <a:ea typeface="Calibri" panose="020F0502020204030204" pitchFamily="34" charset="0"/>
              </a:rPr>
              <a:t>4. Max Weber:</a:t>
            </a:r>
            <a:r>
              <a:rPr lang="en-IN" b="1" strike="noStrike" dirty="0">
                <a:solidFill>
                  <a:srgbClr val="FFFF00"/>
                </a:solidFill>
                <a:highlight>
                  <a:srgbClr val="0000FF"/>
                </a:highlight>
                <a:latin typeface="Times New Roman" panose="02020603050405020304" pitchFamily="18" charset="0"/>
                <a:ea typeface="Calibri" panose="020F0502020204030204" pitchFamily="34" charset="0"/>
              </a:rPr>
              <a:t>  </a:t>
            </a:r>
            <a:r>
              <a:rPr lang="en-IN" sz="3600" b="1" u="none" strike="noStrike" dirty="0">
                <a:solidFill>
                  <a:srgbClr val="FFFF00"/>
                </a:solidFill>
                <a:effectLst/>
                <a:highlight>
                  <a:srgbClr val="0000FF"/>
                </a:highlight>
                <a:latin typeface="Times New Roman" panose="02020603050405020304" pitchFamily="18" charset="0"/>
                <a:ea typeface="Calibri" panose="020F0502020204030204" pitchFamily="34" charset="0"/>
              </a:rPr>
              <a:t>"A state is an entity that successfully claims a monopoly on the legitimate use of physical force within a given territory."</a:t>
            </a:r>
            <a:br>
              <a:rPr lang="en-IN" sz="2800" b="1" u="sng" dirty="0">
                <a:effectLst/>
                <a:highlight>
                  <a:srgbClr val="0000FF"/>
                </a:highlight>
                <a:latin typeface="Times New Roman" panose="02020603050405020304" pitchFamily="18" charset="0"/>
                <a:ea typeface="Calibri" panose="020F0502020204030204" pitchFamily="34" charset="0"/>
              </a:rPr>
            </a:br>
            <a:br>
              <a:rPr lang="en-IN" sz="2800" b="1" u="sng" dirty="0">
                <a:effectLst/>
                <a:highlight>
                  <a:srgbClr val="0000FF"/>
                </a:highlight>
                <a:latin typeface="Times New Roman" panose="02020603050405020304" pitchFamily="18" charset="0"/>
                <a:ea typeface="Calibri" panose="020F0502020204030204" pitchFamily="34" charset="0"/>
              </a:rPr>
            </a:br>
            <a:r>
              <a:rPr lang="en-IN" b="1" dirty="0">
                <a:solidFill>
                  <a:srgbClr val="002060"/>
                </a:solidFill>
                <a:effectLst/>
                <a:highlight>
                  <a:srgbClr val="FFFF00"/>
                </a:highlight>
                <a:latin typeface="Times New Roman" panose="02020603050405020304" pitchFamily="18" charset="0"/>
                <a:ea typeface="Calibri" panose="020F0502020204030204" pitchFamily="34" charset="0"/>
              </a:rPr>
              <a:t>5. </a:t>
            </a:r>
            <a:r>
              <a:rPr lang="en-IN" b="1" u="none" strike="noStrike" dirty="0">
                <a:solidFill>
                  <a:srgbClr val="002060"/>
                </a:solidFill>
                <a:effectLst/>
                <a:highlight>
                  <a:srgbClr val="FFFF00"/>
                </a:highlight>
                <a:latin typeface="Times New Roman" panose="02020603050405020304" pitchFamily="18" charset="0"/>
                <a:ea typeface="Calibri" panose="020F0502020204030204" pitchFamily="34" charset="0"/>
              </a:rPr>
              <a:t>Harold J. Laski:</a:t>
            </a:r>
            <a:r>
              <a:rPr lang="en-IN" b="1" strike="noStrike" dirty="0">
                <a:solidFill>
                  <a:srgbClr val="002060"/>
                </a:solidFill>
                <a:highlight>
                  <a:srgbClr val="FFFF00"/>
                </a:highlight>
                <a:latin typeface="Times New Roman" panose="02020603050405020304" pitchFamily="18" charset="0"/>
                <a:ea typeface="Calibri" panose="020F0502020204030204" pitchFamily="34" charset="0"/>
              </a:rPr>
              <a:t>  </a:t>
            </a:r>
            <a:r>
              <a:rPr lang="en-IN" sz="3600" b="1" u="none" strike="noStrike" dirty="0">
                <a:solidFill>
                  <a:srgbClr val="002060"/>
                </a:solidFill>
                <a:effectLst/>
                <a:highlight>
                  <a:srgbClr val="FFFF00"/>
                </a:highlight>
                <a:latin typeface="Times New Roman" panose="02020603050405020304" pitchFamily="18" charset="0"/>
                <a:ea typeface="Calibri" panose="020F0502020204030204" pitchFamily="34" charset="0"/>
              </a:rPr>
              <a:t>"The state is a territorial society divided into government and subjects, claiming, within its allotted physical area, supremacy over all other institutions."</a:t>
            </a:r>
            <a:br>
              <a:rPr lang="en-IN" sz="3600" b="1" u="sng" dirty="0">
                <a:effectLst/>
                <a:highlight>
                  <a:srgbClr val="FFFF00"/>
                </a:highlight>
                <a:latin typeface="Times New Roman" panose="02020603050405020304" pitchFamily="18" charset="0"/>
                <a:ea typeface="Calibri" panose="020F0502020204030204" pitchFamily="34" charset="0"/>
              </a:rPr>
            </a:br>
            <a:br>
              <a:rPr lang="en-IN" sz="2800" b="1" u="sng" dirty="0">
                <a:effectLst/>
                <a:latin typeface="Times New Roman" panose="02020603050405020304" pitchFamily="18" charset="0"/>
                <a:ea typeface="Calibri" panose="020F0502020204030204" pitchFamily="34" charset="0"/>
              </a:rPr>
            </a:br>
            <a:r>
              <a:rPr lang="en-IN" sz="4900" b="1" dirty="0">
                <a:solidFill>
                  <a:srgbClr val="FFFF00"/>
                </a:solidFill>
                <a:effectLst/>
                <a:highlight>
                  <a:srgbClr val="0000FF"/>
                </a:highlight>
                <a:latin typeface="Times New Roman" panose="02020603050405020304" pitchFamily="18" charset="0"/>
                <a:ea typeface="Calibri" panose="020F0502020204030204" pitchFamily="34" charset="0"/>
              </a:rPr>
              <a:t>6. </a:t>
            </a:r>
            <a:r>
              <a:rPr lang="en-IN" sz="4900" b="1" u="none" strike="noStrike" dirty="0">
                <a:solidFill>
                  <a:srgbClr val="FFFF00"/>
                </a:solidFill>
                <a:effectLst/>
                <a:highlight>
                  <a:srgbClr val="0000FF"/>
                </a:highlight>
                <a:latin typeface="Times New Roman" panose="02020603050405020304" pitchFamily="18" charset="0"/>
                <a:ea typeface="Calibri" panose="020F0502020204030204" pitchFamily="34" charset="0"/>
              </a:rPr>
              <a:t>Garner:</a:t>
            </a:r>
            <a:r>
              <a:rPr lang="en-IN" sz="4900" b="1" strike="noStrike" dirty="0">
                <a:solidFill>
                  <a:srgbClr val="FFFF00"/>
                </a:solidFill>
                <a:highlight>
                  <a:srgbClr val="0000FF"/>
                </a:highlight>
                <a:latin typeface="Times New Roman" panose="02020603050405020304" pitchFamily="18" charset="0"/>
                <a:ea typeface="Calibri" panose="020F0502020204030204" pitchFamily="34" charset="0"/>
              </a:rPr>
              <a:t>  </a:t>
            </a:r>
            <a:r>
              <a:rPr lang="en-IN" sz="4000" b="1" u="none" strike="noStrike" dirty="0">
                <a:solidFill>
                  <a:srgbClr val="FFFF00"/>
                </a:solidFill>
                <a:effectLst/>
                <a:highlight>
                  <a:srgbClr val="0000FF"/>
                </a:highlight>
                <a:latin typeface="Times New Roman" panose="02020603050405020304" pitchFamily="18" charset="0"/>
                <a:ea typeface="Calibri" panose="020F0502020204030204" pitchFamily="34" charset="0"/>
              </a:rPr>
              <a:t>"The state is a community of people, occupying a definite territory, organized under a government, and subject to no outside authority."</a:t>
            </a:r>
            <a:br>
              <a:rPr lang="en-IN" sz="4000" b="1" u="sng" dirty="0">
                <a:solidFill>
                  <a:srgbClr val="FFFF00"/>
                </a:solidFill>
                <a:effectLst/>
                <a:highlight>
                  <a:srgbClr val="0000FF"/>
                </a:highlight>
                <a:latin typeface="Times New Roman" panose="02020603050405020304" pitchFamily="18" charset="0"/>
                <a:ea typeface="Calibri" panose="020F0502020204030204" pitchFamily="34" charset="0"/>
              </a:rPr>
            </a:br>
            <a:endParaRPr lang="en-IN" b="1" dirty="0">
              <a:solidFill>
                <a:srgbClr val="FFFF00"/>
              </a:solidFill>
              <a:highlight>
                <a:srgbClr val="0000FF"/>
              </a:highlight>
            </a:endParaRPr>
          </a:p>
        </p:txBody>
      </p:sp>
    </p:spTree>
    <p:extLst>
      <p:ext uri="{BB962C8B-B14F-4D97-AF65-F5344CB8AC3E}">
        <p14:creationId xmlns:p14="http://schemas.microsoft.com/office/powerpoint/2010/main" val="375319385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DAFB1-444A-854E-E87E-E2F65C21B6B8}"/>
              </a:ext>
            </a:extLst>
          </p:cNvPr>
          <p:cNvSpPr>
            <a:spLocks noGrp="1"/>
          </p:cNvSpPr>
          <p:nvPr>
            <p:ph type="title"/>
          </p:nvPr>
        </p:nvSpPr>
        <p:spPr>
          <a:xfrm>
            <a:off x="294640" y="365125"/>
            <a:ext cx="11531600" cy="6137275"/>
          </a:xfrm>
        </p:spPr>
        <p:txBody>
          <a:bodyPr/>
          <a:lstStyle/>
          <a:p>
            <a:endParaRPr lang="en-IN" dirty="0"/>
          </a:p>
        </p:txBody>
      </p:sp>
      <p:sp>
        <p:nvSpPr>
          <p:cNvPr id="3" name="Rectangle: Rounded Corners 2">
            <a:extLst>
              <a:ext uri="{FF2B5EF4-FFF2-40B4-BE49-F238E27FC236}">
                <a16:creationId xmlns:a16="http://schemas.microsoft.com/office/drawing/2014/main" id="{3BA3AED2-86B9-031C-ADFC-4C266BFA2034}"/>
              </a:ext>
            </a:extLst>
          </p:cNvPr>
          <p:cNvSpPr/>
          <p:nvPr/>
        </p:nvSpPr>
        <p:spPr>
          <a:xfrm>
            <a:off x="294640" y="365125"/>
            <a:ext cx="11531600" cy="6137275"/>
          </a:xfrm>
          <a:prstGeom prst="roundRect">
            <a:avLst/>
          </a:prstGeom>
          <a:solidFill>
            <a:schemeClr val="tx1">
              <a:lumMod val="85000"/>
              <a:lumOff val="15000"/>
            </a:schemeClr>
          </a:solidFill>
          <a:ln w="76200" cmpd="tri">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lvl="0" indent="-285750">
              <a:buFont typeface="Wingdings" panose="05000000000000000000" pitchFamily="2" charset="2"/>
              <a:buChar char="q"/>
              <a:tabLst>
                <a:tab pos="457200" algn="l"/>
              </a:tabLst>
            </a:pPr>
            <a:r>
              <a:rPr lang="en-IN" sz="3200" b="1" u="none" strike="noStrike" dirty="0">
                <a:solidFill>
                  <a:srgbClr val="FFFF00"/>
                </a:solidFill>
                <a:effectLst/>
                <a:latin typeface="Times New Roman" panose="02020603050405020304" pitchFamily="18" charset="0"/>
                <a:ea typeface="Calibri" panose="020F0502020204030204" pitchFamily="34" charset="0"/>
              </a:rPr>
              <a:t>Sovereign State:</a:t>
            </a:r>
            <a:br>
              <a:rPr lang="en-IN" sz="2400" b="1" u="sng" dirty="0">
                <a:solidFill>
                  <a:srgbClr val="FFFF00"/>
                </a:solidFill>
                <a:effectLst/>
                <a:latin typeface="Times New Roman" panose="02020603050405020304" pitchFamily="18" charset="0"/>
                <a:ea typeface="Calibri" panose="020F0502020204030204" pitchFamily="34" charset="0"/>
              </a:rPr>
            </a:br>
            <a:r>
              <a:rPr lang="en-IN" sz="2400" b="1" dirty="0">
                <a:solidFill>
                  <a:srgbClr val="FFFF00"/>
                </a:solidFill>
                <a:effectLst/>
                <a:latin typeface="Times New Roman" panose="02020603050405020304" pitchFamily="18" charset="0"/>
                <a:ea typeface="Calibri" panose="020F0502020204030204" pitchFamily="34" charset="0"/>
              </a:rPr>
              <a:t>		</a:t>
            </a:r>
            <a:r>
              <a:rPr lang="en-IN" sz="2400" b="1" u="none" strike="noStrike" dirty="0">
                <a:solidFill>
                  <a:srgbClr val="FFFF00"/>
                </a:solidFill>
                <a:effectLst/>
                <a:latin typeface="Times New Roman" panose="02020603050405020304" pitchFamily="18" charset="0"/>
                <a:ea typeface="Calibri" panose="020F0502020204030204" pitchFamily="34" charset="0"/>
              </a:rPr>
              <a:t>A sovereign state refers to a political entity that is independent, self-governing, and has full control over its domestic and foreign affairs without any external interference. India, as a whole, is a sovereign state because it has its own government, laws, military, and foreign policies, and it is recognized as independent by other countries.</a:t>
            </a:r>
          </a:p>
          <a:p>
            <a:pPr marL="285750" lvl="0" indent="-285750">
              <a:buFont typeface="Wingdings" panose="05000000000000000000" pitchFamily="2" charset="2"/>
              <a:buChar char="q"/>
              <a:tabLst>
                <a:tab pos="457200" algn="l"/>
              </a:tabLst>
            </a:pPr>
            <a:endParaRPr lang="en-IN" sz="1800" u="sng" dirty="0">
              <a:effectLst/>
              <a:latin typeface="Times New Roman" panose="02020603050405020304" pitchFamily="18" charset="0"/>
              <a:ea typeface="Calibri" panose="020F0502020204030204" pitchFamily="34" charset="0"/>
            </a:endParaRPr>
          </a:p>
          <a:p>
            <a:pPr marL="285750" indent="-285750">
              <a:buFont typeface="Wingdings" panose="05000000000000000000" pitchFamily="2" charset="2"/>
              <a:buChar char="q"/>
            </a:pPr>
            <a:r>
              <a:rPr lang="en-IN" sz="2800" b="1" u="none" strike="noStrike" dirty="0">
                <a:solidFill>
                  <a:srgbClr val="FFFF00"/>
                </a:solidFill>
                <a:effectLst/>
                <a:latin typeface="Times New Roman" panose="02020603050405020304" pitchFamily="18" charset="0"/>
                <a:ea typeface="Calibri" panose="020F0502020204030204" pitchFamily="34" charset="0"/>
              </a:rPr>
              <a:t>State within a State (in the Indian Union):</a:t>
            </a:r>
          </a:p>
          <a:p>
            <a:br>
              <a:rPr lang="en-IN" sz="1800" u="none" strike="noStrike" dirty="0">
                <a:effectLst/>
                <a:latin typeface="Times New Roman" panose="02020603050405020304" pitchFamily="18" charset="0"/>
                <a:ea typeface="Calibri" panose="020F0502020204030204" pitchFamily="34" charset="0"/>
              </a:rPr>
            </a:br>
            <a:r>
              <a:rPr lang="en-IN" sz="1800" u="none" strike="noStrike" dirty="0">
                <a:effectLst/>
                <a:latin typeface="Times New Roman" panose="02020603050405020304" pitchFamily="18" charset="0"/>
                <a:ea typeface="Calibri" panose="020F0502020204030204" pitchFamily="34" charset="0"/>
              </a:rPr>
              <a:t>	</a:t>
            </a:r>
            <a:r>
              <a:rPr lang="en-IN" sz="2400" b="1" u="none" strike="noStrike" dirty="0">
                <a:solidFill>
                  <a:srgbClr val="FFFF00"/>
                </a:solidFill>
                <a:effectLst/>
                <a:latin typeface="Times New Roman" panose="02020603050405020304" pitchFamily="18" charset="0"/>
                <a:ea typeface="Calibri" panose="020F0502020204030204" pitchFamily="34" charset="0"/>
              </a:rPr>
              <a:t>The 28 states within India, like Assam or Maharashtra, are political subdivisions. These states have their own governments and powers over certain matters (like education, health, etc.), but they are not sovereign. They operate under the larger authority of the Indian Constitution and the federal government, which retains control over foreign policy, </a:t>
            </a:r>
            <a:r>
              <a:rPr lang="en-IN" sz="2400" b="1" u="none" strike="noStrike" dirty="0" err="1">
                <a:solidFill>
                  <a:srgbClr val="FFFF00"/>
                </a:solidFill>
                <a:effectLst/>
                <a:latin typeface="Times New Roman" panose="02020603050405020304" pitchFamily="18" charset="0"/>
                <a:ea typeface="Calibri" panose="020F0502020204030204" pitchFamily="34" charset="0"/>
              </a:rPr>
              <a:t>defense</a:t>
            </a:r>
            <a:r>
              <a:rPr lang="en-IN" sz="2400" b="1" u="none" strike="noStrike" dirty="0">
                <a:solidFill>
                  <a:srgbClr val="FFFF00"/>
                </a:solidFill>
                <a:effectLst/>
                <a:latin typeface="Times New Roman" panose="02020603050405020304" pitchFamily="18" charset="0"/>
                <a:ea typeface="Calibri" panose="020F0502020204030204" pitchFamily="34" charset="0"/>
              </a:rPr>
              <a:t>, and other key areas.</a:t>
            </a:r>
            <a:endParaRPr lang="en-IN" sz="2400" b="1" u="sng" dirty="0">
              <a:solidFill>
                <a:srgbClr val="FFFF00"/>
              </a:solidFill>
              <a:effectLst/>
              <a:latin typeface="Times New Roman" panose="02020603050405020304" pitchFamily="18" charset="0"/>
              <a:ea typeface="Calibri" panose="020F0502020204030204" pitchFamily="34" charset="0"/>
            </a:endParaRPr>
          </a:p>
          <a:p>
            <a:endParaRPr lang="en-IN" dirty="0"/>
          </a:p>
        </p:txBody>
      </p:sp>
    </p:spTree>
    <p:extLst>
      <p:ext uri="{BB962C8B-B14F-4D97-AF65-F5344CB8AC3E}">
        <p14:creationId xmlns:p14="http://schemas.microsoft.com/office/powerpoint/2010/main" val="118093811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331E0-961E-E8AE-1245-E867B3399C16}"/>
              </a:ext>
            </a:extLst>
          </p:cNvPr>
          <p:cNvSpPr>
            <a:spLocks noGrp="1"/>
          </p:cNvSpPr>
          <p:nvPr>
            <p:ph type="title"/>
          </p:nvPr>
        </p:nvSpPr>
        <p:spPr>
          <a:xfrm>
            <a:off x="406400" y="365125"/>
            <a:ext cx="11399520" cy="6147435"/>
          </a:xfrm>
          <a:ln w="76200">
            <a:solidFill>
              <a:srgbClr val="00B050"/>
            </a:solidFill>
          </a:ln>
        </p:spPr>
        <p:txBody>
          <a:bodyPr>
            <a:normAutofit/>
          </a:bodyPr>
          <a:lstStyle/>
          <a:p>
            <a:pPr algn="ctr"/>
            <a:r>
              <a:rPr lang="en-US" sz="6600" b="1" u="sng" dirty="0">
                <a:solidFill>
                  <a:srgbClr val="FF0000"/>
                </a:solidFill>
                <a:latin typeface="Arial Rounded MT Bold" panose="020F0704030504030204" pitchFamily="34" charset="0"/>
              </a:rPr>
              <a:t>Elements of state: </a:t>
            </a:r>
            <a:br>
              <a:rPr lang="en-US" sz="6600" b="1" dirty="0">
                <a:latin typeface="Arial Rounded MT Bold" panose="020F0704030504030204" pitchFamily="34" charset="0"/>
              </a:rPr>
            </a:br>
            <a:br>
              <a:rPr lang="en-US" sz="6600" b="1" dirty="0">
                <a:latin typeface="Arial Rounded MT Bold" panose="020F0704030504030204" pitchFamily="34" charset="0"/>
              </a:rPr>
            </a:br>
            <a:r>
              <a:rPr lang="en-US" sz="6600" b="1" dirty="0">
                <a:solidFill>
                  <a:srgbClr val="00B050"/>
                </a:solidFill>
                <a:latin typeface="Arial Rounded MT Bold" panose="020F0704030504030204" pitchFamily="34" charset="0"/>
              </a:rPr>
              <a:t>1. Population</a:t>
            </a:r>
            <a:br>
              <a:rPr lang="en-US" sz="6600" b="1" dirty="0">
                <a:latin typeface="Arial Rounded MT Bold" panose="020F0704030504030204" pitchFamily="34" charset="0"/>
              </a:rPr>
            </a:br>
            <a:r>
              <a:rPr lang="en-US" sz="6600" b="1" dirty="0">
                <a:solidFill>
                  <a:srgbClr val="0070C0"/>
                </a:solidFill>
                <a:latin typeface="Arial Rounded MT Bold" panose="020F0704030504030204" pitchFamily="34" charset="0"/>
              </a:rPr>
              <a:t>2. Definite territory</a:t>
            </a:r>
            <a:br>
              <a:rPr lang="en-US" sz="6600" b="1" dirty="0">
                <a:latin typeface="Arial Rounded MT Bold" panose="020F0704030504030204" pitchFamily="34" charset="0"/>
              </a:rPr>
            </a:br>
            <a:r>
              <a:rPr lang="en-US" sz="6600" b="1" dirty="0">
                <a:solidFill>
                  <a:srgbClr val="002060"/>
                </a:solidFill>
                <a:latin typeface="Arial Rounded MT Bold" panose="020F0704030504030204" pitchFamily="34" charset="0"/>
              </a:rPr>
              <a:t>3. Government (Govt.)</a:t>
            </a:r>
            <a:br>
              <a:rPr lang="en-US" sz="6600" b="1" dirty="0">
                <a:latin typeface="Arial Rounded MT Bold" panose="020F0704030504030204" pitchFamily="34" charset="0"/>
              </a:rPr>
            </a:br>
            <a:r>
              <a:rPr lang="en-US" sz="6600" b="1" dirty="0">
                <a:solidFill>
                  <a:srgbClr val="7030A0"/>
                </a:solidFill>
                <a:latin typeface="Arial Rounded MT Bold" panose="020F0704030504030204" pitchFamily="34" charset="0"/>
              </a:rPr>
              <a:t>4. Sovereignty</a:t>
            </a:r>
            <a:endParaRPr lang="en-IN" sz="6600" b="1" dirty="0">
              <a:solidFill>
                <a:srgbClr val="7030A0"/>
              </a:solidFill>
              <a:latin typeface="Arial Rounded MT Bold" panose="020F0704030504030204" pitchFamily="34" charset="0"/>
            </a:endParaRPr>
          </a:p>
        </p:txBody>
      </p:sp>
    </p:spTree>
    <p:extLst>
      <p:ext uri="{BB962C8B-B14F-4D97-AF65-F5344CB8AC3E}">
        <p14:creationId xmlns:p14="http://schemas.microsoft.com/office/powerpoint/2010/main" val="1323512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6AFB0-C6CA-4FA2-5BE0-E07F97F13B15}"/>
              </a:ext>
            </a:extLst>
          </p:cNvPr>
          <p:cNvSpPr>
            <a:spLocks noGrp="1"/>
          </p:cNvSpPr>
          <p:nvPr>
            <p:ph type="title"/>
          </p:nvPr>
        </p:nvSpPr>
        <p:spPr>
          <a:xfrm>
            <a:off x="355600" y="365125"/>
            <a:ext cx="11480800" cy="6025515"/>
          </a:xfrm>
        </p:spPr>
        <p:txBody>
          <a:bodyPr/>
          <a:lstStyle/>
          <a:p>
            <a:endParaRPr lang="en-IN" dirty="0"/>
          </a:p>
        </p:txBody>
      </p:sp>
      <p:sp>
        <p:nvSpPr>
          <p:cNvPr id="3" name="Oval 2">
            <a:extLst>
              <a:ext uri="{FF2B5EF4-FFF2-40B4-BE49-F238E27FC236}">
                <a16:creationId xmlns:a16="http://schemas.microsoft.com/office/drawing/2014/main" id="{F18B1EE7-24DE-8363-65E0-A4DFC5BDD65F}"/>
              </a:ext>
            </a:extLst>
          </p:cNvPr>
          <p:cNvSpPr/>
          <p:nvPr/>
        </p:nvSpPr>
        <p:spPr>
          <a:xfrm>
            <a:off x="502920" y="467360"/>
            <a:ext cx="11186160" cy="5831840"/>
          </a:xfrm>
          <a:prstGeom prst="ellipse">
            <a:avLst/>
          </a:prstGeom>
          <a:solidFill>
            <a:srgbClr val="00B050"/>
          </a:solidFill>
          <a:ln w="762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0" b="1" dirty="0">
                <a:solidFill>
                  <a:srgbClr val="FFFF00"/>
                </a:solidFill>
                <a:latin typeface="Russo One" panose="02000503050000020004" pitchFamily="2" charset="0"/>
              </a:rPr>
              <a:t>THANKU ! </a:t>
            </a:r>
          </a:p>
          <a:p>
            <a:pPr algn="ctr"/>
            <a:r>
              <a:rPr lang="en-US" sz="8000" b="1" dirty="0">
                <a:solidFill>
                  <a:srgbClr val="7030A0"/>
                </a:solidFill>
                <a:latin typeface="Russo One" panose="02000503050000020004" pitchFamily="2" charset="0"/>
              </a:rPr>
              <a:t>SEE U AGAIN !!</a:t>
            </a:r>
            <a:endParaRPr lang="en-IN" sz="8000" b="1" dirty="0">
              <a:solidFill>
                <a:srgbClr val="7030A0"/>
              </a:solidFill>
              <a:latin typeface="Russo One" panose="02000503050000020004" pitchFamily="2" charset="0"/>
            </a:endParaRPr>
          </a:p>
        </p:txBody>
      </p:sp>
    </p:spTree>
    <p:extLst>
      <p:ext uri="{BB962C8B-B14F-4D97-AF65-F5344CB8AC3E}">
        <p14:creationId xmlns:p14="http://schemas.microsoft.com/office/powerpoint/2010/main" val="1746829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459</Words>
  <Application>Microsoft Office PowerPoint</Application>
  <PresentationFormat>Widescreen</PresentationFormat>
  <Paragraphs>16</Paragraphs>
  <Slides>7</Slides>
  <Notes>0</Notes>
  <HiddenSlides>0</HiddenSlides>
  <MMClips>1</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vt:i4>
      </vt:variant>
    </vt:vector>
  </HeadingPairs>
  <TitlesOfParts>
    <vt:vector size="18" baseType="lpstr">
      <vt:lpstr>Arial</vt:lpstr>
      <vt:lpstr>Arial Rounded MT Bold</vt:lpstr>
      <vt:lpstr>Berlin Sans FB Demi</vt:lpstr>
      <vt:lpstr>Calibri</vt:lpstr>
      <vt:lpstr>Calibri Light</vt:lpstr>
      <vt:lpstr>Fugaz One</vt:lpstr>
      <vt:lpstr>Russo One</vt:lpstr>
      <vt:lpstr>Segoe UI Black</vt:lpstr>
      <vt:lpstr>Times New Roman</vt:lpstr>
      <vt:lpstr>Wingdings</vt:lpstr>
      <vt:lpstr>Office Theme</vt:lpstr>
      <vt:lpstr>BA SEMESTER-I POLITICAL SCIENCE (MIN) PAPER TITLE: BASIC CONCEPTS OF POL. SCI. PAPER CODE: PSC MIN 101-4 </vt:lpstr>
      <vt:lpstr>CONCEPT OF STATE</vt:lpstr>
      <vt:lpstr>Definitions of State:  1. Aristotle: "The state is a community of people aiming for the highest good, which is the happiness and well-being of its citizens.”  2. Plato: "The state is a structure designed to achieve justice and harmony through the specialization and division of labour among its citizens."  3. Cicero: "The state is a partnership in justice and law, aiming for the common welfare of the people." </vt:lpstr>
      <vt:lpstr> 4. Max Weber:  "A state is an entity that successfully claims a monopoly on the legitimate use of physical force within a given territory."  5. Harold J. Laski:  "The state is a territorial society divided into government and subjects, claiming, within its allotted physical area, supremacy over all other institutions."  6. Garner:  "The state is a community of people, occupying a definite territory, organized under a government, and subject to no outside authority." </vt:lpstr>
      <vt:lpstr>PowerPoint Presentation</vt:lpstr>
      <vt:lpstr>Elements of state:   1. Population 2. Definite territory 3. Government (Govt.) 4. Sovereignty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Mantu Baro</dc:creator>
  <cp:lastModifiedBy>Mantu Baro</cp:lastModifiedBy>
  <cp:revision>18</cp:revision>
  <dcterms:created xsi:type="dcterms:W3CDTF">2024-09-06T03:06:46Z</dcterms:created>
  <dcterms:modified xsi:type="dcterms:W3CDTF">2025-10-16T03:59:16Z</dcterms:modified>
</cp:coreProperties>
</file>