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110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72694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12F54-E1E0-44A2-BC51-35BF92989446}" type="datetimeFigureOut">
              <a:rPr lang="en-IN" smtClean="0"/>
              <a:t>19-11-2025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51421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19520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48013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3206424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E12F54-E1E0-44A2-BC51-35BF92989446}" type="datetimeFigureOut">
              <a:rPr lang="en-IN" smtClean="0"/>
              <a:t>19-11-2025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1821084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E12F54-E1E0-44A2-BC51-35BF92989446}" type="datetimeFigureOut">
              <a:rPr lang="en-IN" smtClean="0"/>
              <a:t>19-11-2025</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386392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81423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104807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60377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12F54-E1E0-44A2-BC51-35BF92989446}" type="datetimeFigureOut">
              <a:rPr lang="en-IN" smtClean="0"/>
              <a:t>19-11-2025</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220818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E12F54-E1E0-44A2-BC51-35BF92989446}" type="datetimeFigureOut">
              <a:rPr lang="en-IN" smtClean="0"/>
              <a:t>19-11-2025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258721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E12F54-E1E0-44A2-BC51-35BF92989446}" type="datetimeFigureOut">
              <a:rPr lang="en-IN" smtClean="0"/>
              <a:t>19-11-2025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4290980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E12F54-E1E0-44A2-BC51-35BF92989446}" type="datetimeFigureOut">
              <a:rPr lang="en-IN" smtClean="0"/>
              <a:t>19-11-2025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339959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12F54-E1E0-44A2-BC51-35BF92989446}" type="datetimeFigureOut">
              <a:rPr lang="en-IN" smtClean="0"/>
              <a:t>19-11-2025</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139896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12F54-E1E0-44A2-BC51-35BF92989446}" type="datetimeFigureOut">
              <a:rPr lang="en-IN" smtClean="0"/>
              <a:t>19-11-2025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155235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12F54-E1E0-44A2-BC51-35BF92989446}" type="datetimeFigureOut">
              <a:rPr lang="en-IN" smtClean="0"/>
              <a:t>19-11-2025</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F04FBC-EAF3-4457-9210-079DF7D56086}" type="slidenum">
              <a:rPr lang="en-IN" smtClean="0"/>
              <a:t>‹#›</a:t>
            </a:fld>
            <a:endParaRPr lang="en-IN"/>
          </a:p>
        </p:txBody>
      </p:sp>
    </p:spTree>
    <p:extLst>
      <p:ext uri="{BB962C8B-B14F-4D97-AF65-F5344CB8AC3E}">
        <p14:creationId xmlns:p14="http://schemas.microsoft.com/office/powerpoint/2010/main" val="337933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1E12F54-E1E0-44A2-BC51-35BF92989446}" type="datetimeFigureOut">
              <a:rPr lang="en-IN" smtClean="0"/>
              <a:t>19-11-2025</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4F04FBC-EAF3-4457-9210-079DF7D56086}" type="slidenum">
              <a:rPr lang="en-IN" smtClean="0"/>
              <a:t>‹#›</a:t>
            </a:fld>
            <a:endParaRPr lang="en-IN"/>
          </a:p>
        </p:txBody>
      </p:sp>
    </p:spTree>
    <p:extLst>
      <p:ext uri="{BB962C8B-B14F-4D97-AF65-F5344CB8AC3E}">
        <p14:creationId xmlns:p14="http://schemas.microsoft.com/office/powerpoint/2010/main" val="2770514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4A1A-080F-7FBB-FD20-393EB39DD374}"/>
              </a:ext>
            </a:extLst>
          </p:cNvPr>
          <p:cNvSpPr>
            <a:spLocks noGrp="1"/>
          </p:cNvSpPr>
          <p:nvPr>
            <p:ph type="ctrTitle"/>
          </p:nvPr>
        </p:nvSpPr>
        <p:spPr>
          <a:xfrm>
            <a:off x="518160" y="447040"/>
            <a:ext cx="11155679" cy="3677920"/>
          </a:xfrm>
          <a:ln w="76200">
            <a:solidFill>
              <a:srgbClr val="FFFF00"/>
            </a:solidFill>
          </a:ln>
        </p:spPr>
        <p:txBody>
          <a:bodyPr/>
          <a:lstStyle/>
          <a:p>
            <a:pPr algn="ctr"/>
            <a:br>
              <a:rPr lang="en-US" sz="3200" dirty="0"/>
            </a:br>
            <a:br>
              <a:rPr lang="en-US" sz="3200" dirty="0"/>
            </a:br>
            <a:r>
              <a:rPr lang="en-US" sz="4400" b="1" dirty="0">
                <a:solidFill>
                  <a:srgbClr val="FFFF00"/>
                </a:solidFill>
              </a:rPr>
              <a:t>POLITICAL SCIENCE (MAJOR)</a:t>
            </a:r>
            <a:br>
              <a:rPr lang="en-US" sz="4400" b="1" dirty="0">
                <a:solidFill>
                  <a:srgbClr val="FFFF00"/>
                </a:solidFill>
              </a:rPr>
            </a:br>
            <a:r>
              <a:rPr lang="en-US" sz="3200" b="1" dirty="0">
                <a:solidFill>
                  <a:srgbClr val="FFFF00"/>
                </a:solidFill>
              </a:rPr>
              <a:t>BA 3</a:t>
            </a:r>
            <a:r>
              <a:rPr lang="en-US" sz="3200" b="1" baseline="30000" dirty="0">
                <a:solidFill>
                  <a:srgbClr val="FFFF00"/>
                </a:solidFill>
              </a:rPr>
              <a:t>rd</a:t>
            </a:r>
            <a:r>
              <a:rPr lang="en-US" sz="3200" b="1" dirty="0">
                <a:solidFill>
                  <a:srgbClr val="FFFF00"/>
                </a:solidFill>
              </a:rPr>
              <a:t> SEMESTER</a:t>
            </a:r>
            <a:br>
              <a:rPr lang="en-US" sz="3200" b="1" dirty="0">
                <a:solidFill>
                  <a:srgbClr val="FFFF00"/>
                </a:solidFill>
              </a:rPr>
            </a:br>
            <a:r>
              <a:rPr lang="en-US" sz="3200" b="1" dirty="0">
                <a:solidFill>
                  <a:srgbClr val="FFFF00"/>
                </a:solidFill>
              </a:rPr>
              <a:t>DATE: 19 SEPTEMBER, 2025</a:t>
            </a:r>
            <a:br>
              <a:rPr lang="en-US" sz="3200" b="1" dirty="0">
                <a:solidFill>
                  <a:srgbClr val="FFFF00"/>
                </a:solidFill>
              </a:rPr>
            </a:br>
            <a:r>
              <a:rPr lang="en-US" sz="3200" b="1" dirty="0">
                <a:solidFill>
                  <a:srgbClr val="FFFF00"/>
                </a:solidFill>
              </a:rPr>
              <a:t>TIME: 11.00 TO 12 A.M.</a:t>
            </a:r>
            <a:br>
              <a:rPr lang="en-US" sz="3200" b="1" dirty="0">
                <a:solidFill>
                  <a:srgbClr val="FFFF00"/>
                </a:solidFill>
              </a:rPr>
            </a:br>
            <a:endParaRPr lang="en-IN" sz="3200" b="1" dirty="0">
              <a:solidFill>
                <a:srgbClr val="FFFF00"/>
              </a:solidFill>
            </a:endParaRPr>
          </a:p>
        </p:txBody>
      </p:sp>
      <p:sp>
        <p:nvSpPr>
          <p:cNvPr id="3" name="Subtitle 2">
            <a:extLst>
              <a:ext uri="{FF2B5EF4-FFF2-40B4-BE49-F238E27FC236}">
                <a16:creationId xmlns:a16="http://schemas.microsoft.com/office/drawing/2014/main" id="{A3B20192-ED81-FFB7-88EB-684631ED5133}"/>
              </a:ext>
            </a:extLst>
          </p:cNvPr>
          <p:cNvSpPr>
            <a:spLocks noGrp="1"/>
          </p:cNvSpPr>
          <p:nvPr>
            <p:ph type="subTitle" idx="1"/>
          </p:nvPr>
        </p:nvSpPr>
        <p:spPr>
          <a:xfrm>
            <a:off x="609600" y="4348480"/>
            <a:ext cx="10921999" cy="1899920"/>
          </a:xfrm>
          <a:solidFill>
            <a:srgbClr val="FFFF00"/>
          </a:solidFill>
          <a:ln w="76200" cmpd="thinThick">
            <a:solidFill>
              <a:srgbClr val="002060"/>
            </a:solidFill>
          </a:ln>
        </p:spPr>
        <p:txBody>
          <a:bodyPr>
            <a:normAutofit fontScale="92500"/>
          </a:bodyPr>
          <a:lstStyle/>
          <a:p>
            <a:pPr algn="ctr"/>
            <a:endParaRPr lang="en-US" sz="3200" b="1" dirty="0">
              <a:solidFill>
                <a:srgbClr val="002060"/>
              </a:solidFill>
            </a:endParaRPr>
          </a:p>
          <a:p>
            <a:pPr algn="ctr"/>
            <a:r>
              <a:rPr lang="en-US" sz="3900" b="1" dirty="0">
                <a:solidFill>
                  <a:srgbClr val="FF0000"/>
                </a:solidFill>
                <a:highlight>
                  <a:srgbClr val="00FFFF"/>
                </a:highlight>
              </a:rPr>
              <a:t>PAPER TITLE: </a:t>
            </a:r>
            <a:r>
              <a:rPr lang="en-US" sz="3900" b="1" dirty="0">
                <a:solidFill>
                  <a:srgbClr val="FF0000"/>
                </a:solidFill>
              </a:rPr>
              <a:t>INDIAN GOVERNMENT AND POLITICS</a:t>
            </a:r>
          </a:p>
          <a:p>
            <a:pPr algn="ctr"/>
            <a:r>
              <a:rPr lang="en-US" sz="3900" b="1">
                <a:solidFill>
                  <a:srgbClr val="FF0000"/>
                </a:solidFill>
                <a:highlight>
                  <a:srgbClr val="00FFFF"/>
                </a:highlight>
              </a:rPr>
              <a:t>PAPER </a:t>
            </a:r>
            <a:r>
              <a:rPr lang="en-US" sz="3900" b="1" dirty="0">
                <a:solidFill>
                  <a:srgbClr val="FF0000"/>
                </a:solidFill>
                <a:highlight>
                  <a:srgbClr val="00FFFF"/>
                </a:highlight>
              </a:rPr>
              <a:t>CODE: </a:t>
            </a:r>
            <a:r>
              <a:rPr lang="en-US" sz="3900" b="1" dirty="0">
                <a:solidFill>
                  <a:srgbClr val="FF0000"/>
                </a:solidFill>
              </a:rPr>
              <a:t>PSC MAJ 202-4</a:t>
            </a:r>
          </a:p>
          <a:p>
            <a:pPr algn="ctr"/>
            <a:endParaRPr lang="en-US" sz="3200" b="1" dirty="0">
              <a:solidFill>
                <a:srgbClr val="FF0000"/>
              </a:solidFill>
            </a:endParaRPr>
          </a:p>
          <a:p>
            <a:pPr algn="ctr"/>
            <a:endParaRPr lang="en-US" sz="3200" b="1" dirty="0">
              <a:solidFill>
                <a:srgbClr val="FF0000"/>
              </a:solidFill>
            </a:endParaRPr>
          </a:p>
          <a:p>
            <a:pPr algn="ctr"/>
            <a:endParaRPr lang="en-IN" sz="3200" b="1" dirty="0">
              <a:solidFill>
                <a:srgbClr val="FF0000"/>
              </a:solidFill>
            </a:endParaRPr>
          </a:p>
        </p:txBody>
      </p:sp>
      <p:pic>
        <p:nvPicPr>
          <p:cNvPr id="8" name="Oliver_Anders_-_Speak_Your_Truth(128k)">
            <a:hlinkClick r:id="" action="ppaction://media"/>
            <a:extLst>
              <a:ext uri="{FF2B5EF4-FFF2-40B4-BE49-F238E27FC236}">
                <a16:creationId xmlns:a16="http://schemas.microsoft.com/office/drawing/2014/main" id="{F3B344FD-4F1B-CEA2-37E1-057FBEF3B4E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4767" y="5350577"/>
            <a:ext cx="487363" cy="487363"/>
          </a:xfrm>
          <a:prstGeom prst="rect">
            <a:avLst/>
          </a:prstGeom>
        </p:spPr>
      </p:pic>
    </p:spTree>
    <p:extLst>
      <p:ext uri="{BB962C8B-B14F-4D97-AF65-F5344CB8AC3E}">
        <p14:creationId xmlns:p14="http://schemas.microsoft.com/office/powerpoint/2010/main" val="384297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4A26-5FF9-E38A-F9E6-0F151DFFCF39}"/>
              </a:ext>
            </a:extLst>
          </p:cNvPr>
          <p:cNvSpPr>
            <a:spLocks noGrp="1"/>
          </p:cNvSpPr>
          <p:nvPr>
            <p:ph type="title"/>
          </p:nvPr>
        </p:nvSpPr>
        <p:spPr>
          <a:xfrm>
            <a:off x="447040" y="487680"/>
            <a:ext cx="11196320" cy="6024880"/>
          </a:xfrm>
          <a:ln w="76200" cmpd="thickThin">
            <a:solidFill>
              <a:srgbClr val="00B050"/>
            </a:solidFill>
          </a:ln>
        </p:spPr>
        <p:txBody>
          <a:bodyPr/>
          <a:lstStyle/>
          <a:p>
            <a:pPr algn="ctr"/>
            <a:br>
              <a:rPr lang="en-US" b="1" dirty="0">
                <a:solidFill>
                  <a:srgbClr val="FFFF00"/>
                </a:solidFill>
              </a:rPr>
            </a:br>
            <a:br>
              <a:rPr lang="en-US" b="1" dirty="0">
                <a:solidFill>
                  <a:srgbClr val="FFFF00"/>
                </a:solidFill>
              </a:rPr>
            </a:br>
            <a:r>
              <a:rPr lang="en-US" b="1" dirty="0">
                <a:solidFill>
                  <a:srgbClr val="FFFF00"/>
                </a:solidFill>
              </a:rPr>
              <a:t>Marxist Approach to study Politics in India:</a:t>
            </a:r>
            <a:br>
              <a:rPr lang="en-US" b="1" dirty="0">
                <a:solidFill>
                  <a:srgbClr val="FFFF00"/>
                </a:solidFill>
              </a:rPr>
            </a:br>
            <a:br>
              <a:rPr lang="en-US" sz="2800" b="1" dirty="0">
                <a:solidFill>
                  <a:srgbClr val="FFFF00"/>
                </a:solidFill>
              </a:rPr>
            </a:br>
            <a:br>
              <a:rPr lang="en-US" sz="2800" dirty="0">
                <a:solidFill>
                  <a:srgbClr val="002060"/>
                </a:solidFill>
              </a:rPr>
            </a:br>
            <a:r>
              <a:rPr lang="en-US" u="sng" dirty="0">
                <a:solidFill>
                  <a:srgbClr val="002060"/>
                </a:solidFill>
                <a:latin typeface="Arial Black" panose="020B0A04020102020204" pitchFamily="34" charset="0"/>
              </a:rPr>
              <a:t>Karl Marx(1818-1883) </a:t>
            </a:r>
            <a:br>
              <a:rPr lang="en-US" u="sng" dirty="0">
                <a:solidFill>
                  <a:srgbClr val="002060"/>
                </a:solidFill>
                <a:latin typeface="Arial Black" panose="020B0A04020102020204" pitchFamily="34" charset="0"/>
              </a:rPr>
            </a:br>
            <a:br>
              <a:rPr lang="en-US" sz="2800" dirty="0">
                <a:solidFill>
                  <a:srgbClr val="002060"/>
                </a:solidFill>
                <a:latin typeface="Arial Black" panose="020B0A04020102020204" pitchFamily="34" charset="0"/>
              </a:rPr>
            </a:br>
            <a:r>
              <a:rPr lang="en-US" sz="2800" dirty="0">
                <a:solidFill>
                  <a:srgbClr val="002060"/>
                </a:solidFill>
                <a:latin typeface="Arial Black" panose="020B0A04020102020204" pitchFamily="34" charset="0"/>
              </a:rPr>
              <a:t>Karl Marx was born on May 5, 1818, in Trier, which was part of the Kingdom of Prussia at the time (now in modern-day Germany). He died on March 14, 1883, in London, England.</a:t>
            </a:r>
            <a:br>
              <a:rPr lang="en-US" sz="2800" dirty="0">
                <a:solidFill>
                  <a:srgbClr val="002060"/>
                </a:solidFill>
                <a:latin typeface="Arial Black" panose="020B0A04020102020204" pitchFamily="34" charset="0"/>
              </a:rPr>
            </a:br>
            <a:r>
              <a:rPr lang="en-US" sz="2800" dirty="0">
                <a:solidFill>
                  <a:srgbClr val="002060"/>
                </a:solidFill>
                <a:latin typeface="Arial Black" panose="020B0A04020102020204" pitchFamily="34" charset="0"/>
              </a:rPr>
              <a:t>The country where Marx was born is today known as Germany.</a:t>
            </a:r>
            <a:br>
              <a:rPr lang="en-US" sz="2800" dirty="0">
                <a:solidFill>
                  <a:srgbClr val="002060"/>
                </a:solidFill>
                <a:latin typeface="Arial Black" panose="020B0A04020102020204" pitchFamily="34" charset="0"/>
              </a:rPr>
            </a:br>
            <a:endParaRPr lang="en-IN" sz="28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3760403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B7F8C-DE9A-B071-1639-D19F6BFC9AD3}"/>
              </a:ext>
            </a:extLst>
          </p:cNvPr>
          <p:cNvSpPr>
            <a:spLocks noGrp="1"/>
          </p:cNvSpPr>
          <p:nvPr>
            <p:ph type="title"/>
          </p:nvPr>
        </p:nvSpPr>
        <p:spPr>
          <a:xfrm>
            <a:off x="345440" y="233680"/>
            <a:ext cx="11653520" cy="6421120"/>
          </a:xfrm>
          <a:solidFill>
            <a:schemeClr val="accent2">
              <a:lumMod val="40000"/>
              <a:lumOff val="60000"/>
            </a:schemeClr>
          </a:solidFill>
          <a:ln w="76200" cmpd="tri">
            <a:solidFill>
              <a:schemeClr val="tx1"/>
            </a:solidFill>
          </a:ln>
        </p:spPr>
        <p:txBody>
          <a:bodyPr/>
          <a:lstStyle/>
          <a:p>
            <a:pPr marL="457200" lvl="0" indent="-457200">
              <a:buFont typeface="Wingdings" panose="05000000000000000000" pitchFamily="2" charset="2"/>
              <a:buChar char="q"/>
            </a:pPr>
            <a:r>
              <a:rPr lang="en-IN" b="1" u="sng" strike="noStrike" dirty="0">
                <a:solidFill>
                  <a:srgbClr val="00B050"/>
                </a:solidFill>
                <a:effectLst/>
                <a:latin typeface="Shrikhand" panose="02000000000000000000" pitchFamily="2" charset="0"/>
                <a:ea typeface="Calibri" panose="020F0502020204030204" pitchFamily="34" charset="0"/>
                <a:cs typeface="Shrikhand" panose="02000000000000000000" pitchFamily="2" charset="0"/>
              </a:rPr>
              <a:t>Marxist Approach to study Politics in India:</a:t>
            </a:r>
            <a:br>
              <a:rPr lang="en-IN" sz="3200" b="1" u="none" strike="noStrike" dirty="0">
                <a:solidFill>
                  <a:schemeClr val="tx1"/>
                </a:solidFill>
                <a:effectLst/>
                <a:latin typeface="Times New Roman" panose="02020603050405020304" pitchFamily="18" charset="0"/>
                <a:ea typeface="Calibri" panose="020F0502020204030204" pitchFamily="34" charset="0"/>
              </a:rPr>
            </a:br>
            <a:br>
              <a:rPr lang="en-IN" sz="3200" u="sng" dirty="0">
                <a:solidFill>
                  <a:schemeClr val="tx1"/>
                </a:solidFill>
                <a:effectLst/>
                <a:latin typeface="Times New Roman" panose="02020603050405020304" pitchFamily="18" charset="0"/>
                <a:ea typeface="Calibri" panose="020F0502020204030204" pitchFamily="34" charset="0"/>
              </a:rPr>
            </a:br>
            <a:r>
              <a:rPr lang="en-IN" sz="3200" dirty="0">
                <a:solidFill>
                  <a:schemeClr val="tx1"/>
                </a:solidFill>
                <a:effectLst/>
                <a:latin typeface="Times New Roman" panose="02020603050405020304" pitchFamily="18" charset="0"/>
                <a:ea typeface="Calibri" panose="020F0502020204030204" pitchFamily="34" charset="0"/>
              </a:rPr>
              <a:t>		</a:t>
            </a:r>
            <a:r>
              <a:rPr lang="en-IN" sz="3200" u="none" strike="noStrike" dirty="0">
                <a:solidFill>
                  <a:srgbClr val="002060"/>
                </a:solidFill>
                <a:effectLst/>
                <a:latin typeface="Segoe UI Black" panose="020B0A02040204020203" pitchFamily="34" charset="0"/>
                <a:ea typeface="Segoe UI Black" panose="020B0A02040204020203" pitchFamily="34" charset="0"/>
              </a:rPr>
              <a:t>The Marxist approach to studying Indian politics focuses on class struggle, economic exploitation, and the relationship between power and economic interests. Rooted in Marxist theory, this perspective views the political landscape as a reflection of underlying economic structures, particularly the dominance of the capitalist class (bourgeoisie) over the working class (proletariat).</a:t>
            </a:r>
            <a:br>
              <a:rPr lang="en-IN" sz="3200" u="sng" dirty="0">
                <a:solidFill>
                  <a:srgbClr val="002060"/>
                </a:solidFill>
                <a:effectLst/>
                <a:latin typeface="Segoe UI Black" panose="020B0A02040204020203" pitchFamily="34" charset="0"/>
                <a:ea typeface="Segoe UI Black" panose="020B0A02040204020203" pitchFamily="34" charset="0"/>
              </a:rPr>
            </a:br>
            <a:endParaRPr lang="en-IN" sz="5400" dirty="0">
              <a:solidFill>
                <a:srgbClr val="002060"/>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9610797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FE55-3060-1733-E150-0BAAD2F8CFF1}"/>
              </a:ext>
            </a:extLst>
          </p:cNvPr>
          <p:cNvSpPr>
            <a:spLocks noGrp="1"/>
          </p:cNvSpPr>
          <p:nvPr>
            <p:ph type="title"/>
          </p:nvPr>
        </p:nvSpPr>
        <p:spPr>
          <a:xfrm>
            <a:off x="477520" y="314960"/>
            <a:ext cx="11328400" cy="6421120"/>
          </a:xfrm>
          <a:ln w="76200" cmpd="thickThin">
            <a:solidFill>
              <a:srgbClr val="FF0000"/>
            </a:solidFill>
          </a:ln>
        </p:spPr>
        <p:txBody>
          <a:bodyPr/>
          <a:lstStyle/>
          <a:p>
            <a:br>
              <a:rPr lang="en-IN" sz="3200" u="none" strike="noStrike" dirty="0">
                <a:solidFill>
                  <a:srgbClr val="FFFF00"/>
                </a:solidFill>
                <a:effectLst/>
                <a:latin typeface="Times New Roman" panose="02020603050405020304" pitchFamily="18" charset="0"/>
                <a:ea typeface="Calibri" panose="020F0502020204030204" pitchFamily="34" charset="0"/>
              </a:rPr>
            </a:br>
            <a:br>
              <a:rPr lang="en-IN" sz="3200" u="none" strike="noStrike" dirty="0">
                <a:solidFill>
                  <a:srgbClr val="FFFF00"/>
                </a:solidFill>
                <a:effectLst/>
                <a:latin typeface="Times New Roman" panose="02020603050405020304" pitchFamily="18" charset="0"/>
                <a:ea typeface="Calibri" panose="020F0502020204030204" pitchFamily="34" charset="0"/>
              </a:rPr>
            </a:br>
            <a:br>
              <a:rPr lang="en-IN" sz="3200" u="none" strike="noStrike" dirty="0">
                <a:solidFill>
                  <a:srgbClr val="FFFF00"/>
                </a:solidFill>
                <a:effectLst/>
                <a:latin typeface="Times New Roman" panose="02020603050405020304" pitchFamily="18" charset="0"/>
                <a:ea typeface="Calibri" panose="020F0502020204030204" pitchFamily="34" charset="0"/>
              </a:rPr>
            </a:br>
            <a:br>
              <a:rPr lang="en-IN" sz="3200" u="none" strike="noStrike" dirty="0">
                <a:solidFill>
                  <a:srgbClr val="FFFF00"/>
                </a:solidFill>
                <a:effectLst/>
                <a:latin typeface="Times New Roman" panose="02020603050405020304" pitchFamily="18" charset="0"/>
                <a:ea typeface="Calibri" panose="020F0502020204030204" pitchFamily="34" charset="0"/>
              </a:rPr>
            </a:br>
            <a:br>
              <a:rPr lang="en-IN" sz="3200" u="none" strike="noStrike" dirty="0">
                <a:solidFill>
                  <a:srgbClr val="FFFF00"/>
                </a:solidFill>
                <a:effectLst/>
                <a:latin typeface="Times New Roman" panose="02020603050405020304" pitchFamily="18" charset="0"/>
                <a:ea typeface="Calibri" panose="020F0502020204030204" pitchFamily="34" charset="0"/>
              </a:rPr>
            </a:br>
            <a:r>
              <a:rPr lang="en-IN" sz="3200" b="1" u="none" strike="noStrike" dirty="0">
                <a:solidFill>
                  <a:schemeClr val="bg1"/>
                </a:solidFill>
                <a:effectLst/>
                <a:latin typeface="Times New Roman" panose="02020603050405020304" pitchFamily="18" charset="0"/>
                <a:ea typeface="Calibri" panose="020F0502020204030204" pitchFamily="34" charset="0"/>
              </a:rPr>
              <a:t>In India, Marxist scholars argue that despite formal democratic structures, the state serves the interests of the</a:t>
            </a:r>
            <a:br>
              <a:rPr lang="en-IN" b="1" u="none" strike="noStrike" dirty="0">
                <a:solidFill>
                  <a:schemeClr val="bg1"/>
                </a:solidFill>
                <a:effectLst/>
                <a:latin typeface="Times New Roman" panose="02020603050405020304" pitchFamily="18" charset="0"/>
                <a:ea typeface="Calibri" panose="020F0502020204030204" pitchFamily="34" charset="0"/>
              </a:rPr>
            </a:br>
            <a:br>
              <a:rPr lang="en-IN" b="1" u="none" strike="noStrike" dirty="0">
                <a:solidFill>
                  <a:schemeClr val="bg1"/>
                </a:solidFill>
                <a:effectLst/>
                <a:latin typeface="Times New Roman" panose="02020603050405020304" pitchFamily="18" charset="0"/>
                <a:ea typeface="Calibri" panose="020F0502020204030204" pitchFamily="34" charset="0"/>
              </a:rPr>
            </a:br>
            <a:r>
              <a:rPr lang="en-IN" u="none" strike="noStrike" dirty="0">
                <a:solidFill>
                  <a:schemeClr val="bg1"/>
                </a:solidFill>
                <a:effectLst/>
                <a:latin typeface="Times New Roman" panose="02020603050405020304" pitchFamily="18" charset="0"/>
                <a:ea typeface="Calibri" panose="020F0502020204030204" pitchFamily="34" charset="0"/>
              </a:rPr>
              <a:t> </a:t>
            </a:r>
            <a:r>
              <a:rPr lang="en-IN" sz="3200" u="none" strike="noStrike" dirty="0">
                <a:solidFill>
                  <a:schemeClr val="accent2">
                    <a:lumMod val="75000"/>
                  </a:schemeClr>
                </a:solidFill>
                <a:effectLst/>
                <a:latin typeface="Segoe UI Black" panose="020B0A02040204020203" pitchFamily="34" charset="0"/>
                <a:ea typeface="Segoe UI Black" panose="020B0A02040204020203" pitchFamily="34" charset="0"/>
              </a:rPr>
              <a:t>ruling capitalist elites, perpetuating inequality and exploitation. According to this approach, Indian politics cannot be understood without analysing the socio-economic conditions shaped by colonialism and post-colonial capitalism. The Marxist analysis highlights how economic policies favour large industrialists, landlords, and multinational corporations, while marginalizing the poor, workers, and peasants.</a:t>
            </a:r>
            <a:br>
              <a:rPr lang="en-IN" sz="3200" u="none" strike="noStrike" dirty="0">
                <a:solidFill>
                  <a:schemeClr val="accent2">
                    <a:lumMod val="75000"/>
                  </a:schemeClr>
                </a:solidFill>
                <a:effectLst/>
                <a:latin typeface="Segoe UI Black" panose="020B0A02040204020203" pitchFamily="34" charset="0"/>
                <a:ea typeface="Segoe UI Black" panose="020B0A02040204020203" pitchFamily="34" charset="0"/>
              </a:rPr>
            </a:br>
            <a:br>
              <a:rPr lang="en-IN" sz="3200" u="none" strike="noStrike" dirty="0">
                <a:solidFill>
                  <a:schemeClr val="accent2">
                    <a:lumMod val="75000"/>
                  </a:schemeClr>
                </a:solidFill>
                <a:effectLst/>
                <a:latin typeface="Segoe UI Black" panose="020B0A02040204020203" pitchFamily="34" charset="0"/>
                <a:ea typeface="Segoe UI Black" panose="020B0A02040204020203" pitchFamily="34" charset="0"/>
              </a:rPr>
            </a:br>
            <a:br>
              <a:rPr lang="en-IN" u="none" strike="noStrike" dirty="0">
                <a:solidFill>
                  <a:srgbClr val="FFFF00"/>
                </a:solidFill>
                <a:effectLst/>
                <a:latin typeface="Times New Roman" panose="02020603050405020304" pitchFamily="18" charset="0"/>
                <a:ea typeface="Calibri" panose="020F0502020204030204" pitchFamily="34" charset="0"/>
              </a:rPr>
            </a:br>
            <a:br>
              <a:rPr lang="en-IN" u="sng" dirty="0">
                <a:solidFill>
                  <a:srgbClr val="FFFF00"/>
                </a:solidFill>
                <a:effectLst/>
                <a:latin typeface="Times New Roman" panose="02020603050405020304" pitchFamily="18" charset="0"/>
                <a:ea typeface="Calibri" panose="020F0502020204030204" pitchFamily="34" charset="0"/>
              </a:rPr>
            </a:br>
            <a:endParaRPr lang="en-IN" sz="5400" dirty="0">
              <a:solidFill>
                <a:srgbClr val="FFFF00"/>
              </a:solidFill>
            </a:endParaRPr>
          </a:p>
        </p:txBody>
      </p:sp>
    </p:spTree>
    <p:extLst>
      <p:ext uri="{BB962C8B-B14F-4D97-AF65-F5344CB8AC3E}">
        <p14:creationId xmlns:p14="http://schemas.microsoft.com/office/powerpoint/2010/main" val="13638770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7EB67D2-ECF2-2BBF-CD7F-BDD9B56CAE6A}"/>
              </a:ext>
            </a:extLst>
          </p:cNvPr>
          <p:cNvSpPr/>
          <p:nvPr/>
        </p:nvSpPr>
        <p:spPr>
          <a:xfrm>
            <a:off x="198120" y="162560"/>
            <a:ext cx="11795760" cy="65328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endParaRPr lang="en-IN" sz="2400" b="1" u="sng" dirty="0">
              <a:solidFill>
                <a:schemeClr val="bg1"/>
              </a:solidFill>
              <a:effectLst/>
              <a:latin typeface="Segoe UI Black" panose="020B0A02040204020203" pitchFamily="34" charset="0"/>
              <a:ea typeface="Segoe UI Black" panose="020B0A02040204020203" pitchFamily="34" charset="0"/>
            </a:endParaRPr>
          </a:p>
          <a:p>
            <a:pPr algn="just"/>
            <a:r>
              <a:rPr lang="en-IN" sz="2400" b="1" u="none" strike="noStrike" dirty="0">
                <a:effectLst/>
                <a:latin typeface="Segoe UI Black" panose="020B0A02040204020203" pitchFamily="34" charset="0"/>
                <a:ea typeface="Segoe UI Black" panose="020B0A02040204020203" pitchFamily="34" charset="0"/>
              </a:rPr>
              <a:t>Key Principles of the Marxist Approach to Study Indian Politics:</a:t>
            </a:r>
          </a:p>
          <a:p>
            <a:pPr algn="just"/>
            <a:endParaRPr lang="en-IN" sz="2400" b="1" u="none" strike="noStrike" dirty="0">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1. Class Struggle as the Driving Force:</a:t>
            </a:r>
            <a:endParaRPr lang="en-IN" sz="2400" u="sng" dirty="0">
              <a:solidFill>
                <a:srgbClr val="FFFF00"/>
              </a:solidFill>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2. Economic Determinism: </a:t>
            </a:r>
            <a:endParaRPr lang="en-IN" sz="2400" u="sng" dirty="0">
              <a:solidFill>
                <a:srgbClr val="FFFF00"/>
              </a:solidFill>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3. Colonialism and Post-Colonial Capitalism: </a:t>
            </a:r>
            <a:endParaRPr lang="en-IN" sz="2400" u="sng" dirty="0">
              <a:solidFill>
                <a:srgbClr val="FFFF00"/>
              </a:solidFill>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4. Land, Caste, and Class Relations:</a:t>
            </a:r>
            <a:endParaRPr lang="en-IN" sz="2400" u="sng" dirty="0">
              <a:solidFill>
                <a:srgbClr val="FFFF00"/>
              </a:solidFill>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5. Imperialism and Dependency: </a:t>
            </a:r>
            <a:endParaRPr lang="en-IN" sz="2400" u="sng" dirty="0">
              <a:solidFill>
                <a:srgbClr val="FFFF00"/>
              </a:solidFill>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6. Role of the State:</a:t>
            </a:r>
            <a:endParaRPr lang="en-IN" sz="2400" u="sng" dirty="0">
              <a:solidFill>
                <a:srgbClr val="FFFF00"/>
              </a:solidFill>
              <a:effectLst/>
              <a:latin typeface="Segoe UI Black" panose="020B0A02040204020203" pitchFamily="34" charset="0"/>
              <a:ea typeface="Segoe UI Black" panose="020B0A02040204020203" pitchFamily="34" charset="0"/>
            </a:endParaRPr>
          </a:p>
          <a:p>
            <a:pPr algn="just"/>
            <a:r>
              <a:rPr lang="en-IN" sz="2400" b="1" u="none" strike="noStrike" dirty="0">
                <a:solidFill>
                  <a:srgbClr val="FFFF00"/>
                </a:solidFill>
                <a:effectLst/>
                <a:latin typeface="Segoe UI Black" panose="020B0A02040204020203" pitchFamily="34" charset="0"/>
                <a:ea typeface="Segoe UI Black" panose="020B0A02040204020203" pitchFamily="34" charset="0"/>
              </a:rPr>
              <a:t>7. Ideological Control through Culture:</a:t>
            </a:r>
          </a:p>
          <a:p>
            <a:pPr algn="just"/>
            <a:endParaRPr lang="en-IN" sz="1600" u="sng" dirty="0">
              <a:effectLst/>
              <a:latin typeface="Segoe UI Black" panose="020B0A02040204020203" pitchFamily="34" charset="0"/>
              <a:ea typeface="Segoe UI Black" panose="020B0A02040204020203" pitchFamily="34" charset="0"/>
            </a:endParaRPr>
          </a:p>
          <a:p>
            <a:pPr algn="just"/>
            <a:r>
              <a:rPr lang="en-IN" sz="2400" b="1" u="sng" strike="noStrike" dirty="0">
                <a:solidFill>
                  <a:schemeClr val="bg1"/>
                </a:solidFill>
                <a:effectLst/>
                <a:latin typeface="Segoe UI Black" panose="020B0A02040204020203" pitchFamily="34" charset="0"/>
                <a:ea typeface="Segoe UI Black" panose="020B0A02040204020203" pitchFamily="34" charset="0"/>
              </a:rPr>
              <a:t>Criticism of the Marxist Approach:</a:t>
            </a:r>
          </a:p>
          <a:p>
            <a:pPr algn="just"/>
            <a:r>
              <a:rPr lang="en-IN" sz="2400" b="1" u="none" strike="noStrike" dirty="0">
                <a:effectLst/>
                <a:latin typeface="Segoe UI Black" panose="020B0A02040204020203" pitchFamily="34" charset="0"/>
                <a:ea typeface="Segoe UI Black" panose="020B0A02040204020203" pitchFamily="34" charset="0"/>
              </a:rPr>
              <a:t>1. Overemphasis on Economic Determinism:</a:t>
            </a:r>
            <a:endParaRPr lang="en-IN" sz="2400" u="sng" dirty="0">
              <a:effectLst/>
              <a:latin typeface="Segoe UI Black" panose="020B0A02040204020203" pitchFamily="34" charset="0"/>
              <a:ea typeface="Segoe UI Black" panose="020B0A02040204020203" pitchFamily="34" charset="0"/>
            </a:endParaRPr>
          </a:p>
          <a:p>
            <a:pPr algn="just"/>
            <a:r>
              <a:rPr lang="en-IN" sz="2400" b="1" u="none" strike="noStrike" dirty="0">
                <a:effectLst/>
                <a:latin typeface="Segoe UI Black" panose="020B0A02040204020203" pitchFamily="34" charset="0"/>
                <a:ea typeface="Segoe UI Black" panose="020B0A02040204020203" pitchFamily="34" charset="0"/>
              </a:rPr>
              <a:t>2. Neglect of Agency:</a:t>
            </a:r>
            <a:endParaRPr lang="en-IN" sz="2400" u="sng" dirty="0">
              <a:effectLst/>
              <a:latin typeface="Segoe UI Black" panose="020B0A02040204020203" pitchFamily="34" charset="0"/>
              <a:ea typeface="Segoe UI Black" panose="020B0A02040204020203" pitchFamily="34" charset="0"/>
            </a:endParaRPr>
          </a:p>
          <a:p>
            <a:pPr algn="just"/>
            <a:r>
              <a:rPr lang="en-IN" sz="2400" b="1" u="none" strike="noStrike" dirty="0">
                <a:effectLst/>
                <a:latin typeface="Segoe UI Black" panose="020B0A02040204020203" pitchFamily="34" charset="0"/>
                <a:ea typeface="Segoe UI Black" panose="020B0A02040204020203" pitchFamily="34" charset="0"/>
              </a:rPr>
              <a:t>3. Failure to Address Caste Complexities:</a:t>
            </a:r>
            <a:endParaRPr lang="en-IN" sz="2400" u="sng" dirty="0">
              <a:effectLst/>
              <a:latin typeface="Segoe UI Black" panose="020B0A02040204020203" pitchFamily="34" charset="0"/>
              <a:ea typeface="Segoe UI Black" panose="020B0A02040204020203" pitchFamily="34" charset="0"/>
            </a:endParaRPr>
          </a:p>
          <a:p>
            <a:pPr algn="just"/>
            <a:r>
              <a:rPr lang="en-IN" sz="2400" b="1" u="none" strike="noStrike" dirty="0">
                <a:effectLst/>
                <a:latin typeface="Segoe UI Black" panose="020B0A02040204020203" pitchFamily="34" charset="0"/>
                <a:ea typeface="Segoe UI Black" panose="020B0A02040204020203" pitchFamily="34" charset="0"/>
              </a:rPr>
              <a:t>4. Lack of Focus on Gender:</a:t>
            </a:r>
            <a:endParaRPr lang="en-IN" sz="2400" u="sng" dirty="0">
              <a:effectLst/>
              <a:latin typeface="Segoe UI Black" panose="020B0A02040204020203" pitchFamily="34" charset="0"/>
              <a:ea typeface="Segoe UI Black" panose="020B0A02040204020203" pitchFamily="34" charset="0"/>
            </a:endParaRPr>
          </a:p>
          <a:p>
            <a:pPr algn="just"/>
            <a:r>
              <a:rPr lang="en-IN" sz="2400" b="1" u="none" strike="noStrike" dirty="0">
                <a:effectLst/>
                <a:latin typeface="Segoe UI Black" panose="020B0A02040204020203" pitchFamily="34" charset="0"/>
                <a:ea typeface="Segoe UI Black" panose="020B0A02040204020203" pitchFamily="34" charset="0"/>
              </a:rPr>
              <a:t>5. Failure of Marxist Political Movements in India: </a:t>
            </a:r>
            <a:endParaRPr lang="en-IN" sz="2400" u="sng" dirty="0">
              <a:effectLst/>
              <a:latin typeface="Segoe UI Black" panose="020B0A02040204020203" pitchFamily="34" charset="0"/>
              <a:ea typeface="Segoe UI Black" panose="020B0A02040204020203" pitchFamily="34" charset="0"/>
            </a:endParaRPr>
          </a:p>
          <a:p>
            <a:pPr algn="just"/>
            <a:endParaRPr lang="en-IN" sz="2400" u="sng" dirty="0">
              <a:effectLst/>
              <a:latin typeface="Segoe UI Black" panose="020B0A02040204020203" pitchFamily="34" charset="0"/>
              <a:ea typeface="Segoe UI Black" panose="020B0A02040204020203" pitchFamily="34" charset="0"/>
            </a:endParaRPr>
          </a:p>
          <a:p>
            <a:pPr algn="ctr"/>
            <a:endParaRPr lang="en-IN" sz="1600" dirty="0">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7141691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Folded Corner 1">
            <a:extLst>
              <a:ext uri="{FF2B5EF4-FFF2-40B4-BE49-F238E27FC236}">
                <a16:creationId xmlns:a16="http://schemas.microsoft.com/office/drawing/2014/main" id="{9CABF18E-3AB9-79C7-4E69-E34CAB834EAC}"/>
              </a:ext>
            </a:extLst>
          </p:cNvPr>
          <p:cNvSpPr/>
          <p:nvPr/>
        </p:nvSpPr>
        <p:spPr>
          <a:xfrm>
            <a:off x="365760" y="457200"/>
            <a:ext cx="11490960" cy="6238240"/>
          </a:xfrm>
          <a:prstGeom prst="foldedCorner">
            <a:avLst/>
          </a:prstGeom>
          <a:solidFill>
            <a:schemeClr val="accent5">
              <a:lumMod val="75000"/>
            </a:schemeClr>
          </a:solidFill>
          <a:ln w="76200" cmpd="thickThi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4400" u="none" strike="noStrike" dirty="0">
              <a:effectLst/>
              <a:latin typeface="Times New Roman" panose="02020603050405020304" pitchFamily="18" charset="0"/>
              <a:ea typeface="Calibri" panose="020F0502020204030204" pitchFamily="34" charset="0"/>
            </a:endParaRPr>
          </a:p>
          <a:p>
            <a:r>
              <a:rPr lang="en-IN" sz="4400" dirty="0">
                <a:latin typeface="Times New Roman" panose="02020603050405020304" pitchFamily="18" charset="0"/>
                <a:ea typeface="Calibri" panose="020F0502020204030204" pitchFamily="34" charset="0"/>
              </a:rPr>
              <a:t>		</a:t>
            </a:r>
          </a:p>
          <a:p>
            <a:endParaRPr lang="en-IN" sz="4400" u="none" strike="noStrike" dirty="0">
              <a:effectLst/>
              <a:latin typeface="Times New Roman" panose="02020603050405020304" pitchFamily="18" charset="0"/>
              <a:ea typeface="Calibri" panose="020F0502020204030204" pitchFamily="34" charset="0"/>
              <a:cs typeface="Shrikhand" panose="02000000000000000000" pitchFamily="2" charset="0"/>
            </a:endParaRPr>
          </a:p>
          <a:p>
            <a:endParaRPr lang="en-IN" sz="4400" dirty="0">
              <a:latin typeface="Times New Roman" panose="02020603050405020304" pitchFamily="18" charset="0"/>
              <a:ea typeface="Calibri" panose="020F0502020204030204" pitchFamily="34" charset="0"/>
              <a:cs typeface="Shrikhand" panose="02000000000000000000" pitchFamily="2" charset="0"/>
            </a:endParaRPr>
          </a:p>
          <a:p>
            <a:r>
              <a:rPr lang="en-IN" sz="4400" u="none" strike="noStrike" dirty="0">
                <a:effectLst/>
                <a:latin typeface="Times New Roman" panose="02020603050405020304" pitchFamily="18" charset="0"/>
                <a:ea typeface="Calibri" panose="020F0502020204030204" pitchFamily="34" charset="0"/>
                <a:cs typeface="Shrikhand" panose="02000000000000000000" pitchFamily="2" charset="0"/>
              </a:rPr>
              <a:t>		</a:t>
            </a:r>
            <a:r>
              <a:rPr lang="en-IN" sz="4000" u="none" strike="noStrike" dirty="0">
                <a:solidFill>
                  <a:srgbClr val="FFFF00"/>
                </a:solidFill>
                <a:effectLst/>
                <a:latin typeface="Shrikhand" panose="02000000000000000000" pitchFamily="2" charset="0"/>
                <a:ea typeface="Calibri" panose="020F0502020204030204" pitchFamily="34" charset="0"/>
                <a:cs typeface="Shrikhand" panose="02000000000000000000" pitchFamily="2" charset="0"/>
              </a:rPr>
              <a:t>In conclusion, the Marxist approach to Indian politics offers valuable insights into the role of class, economic exploitation, and state power. However, its limitations lie in its overemphasis on class struggle and its underestimation of the complexities of caste, religion, gender, and culture in shaping Indian political life.</a:t>
            </a:r>
          </a:p>
          <a:p>
            <a:endParaRPr lang="en-IN" sz="4000" u="sng" dirty="0">
              <a:solidFill>
                <a:srgbClr val="FFFF00"/>
              </a:solidFill>
              <a:effectLst/>
              <a:latin typeface="Shrikhand" panose="02000000000000000000" pitchFamily="2" charset="0"/>
              <a:ea typeface="Calibri" panose="020F0502020204030204" pitchFamily="34" charset="0"/>
              <a:cs typeface="Shrikhand" panose="02000000000000000000" pitchFamily="2" charset="0"/>
            </a:endParaRPr>
          </a:p>
          <a:p>
            <a:pPr algn="ctr"/>
            <a:endParaRPr lang="en-IN" sz="4400" dirty="0"/>
          </a:p>
        </p:txBody>
      </p:sp>
    </p:spTree>
    <p:extLst>
      <p:ext uri="{BB962C8B-B14F-4D97-AF65-F5344CB8AC3E}">
        <p14:creationId xmlns:p14="http://schemas.microsoft.com/office/powerpoint/2010/main" val="33114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A929-B693-1475-9F5A-45A8F5D715FF}"/>
              </a:ext>
            </a:extLst>
          </p:cNvPr>
          <p:cNvSpPr>
            <a:spLocks noGrp="1"/>
          </p:cNvSpPr>
          <p:nvPr>
            <p:ph type="title"/>
          </p:nvPr>
        </p:nvSpPr>
        <p:spPr>
          <a:xfrm>
            <a:off x="497840" y="330198"/>
            <a:ext cx="11193144" cy="2738122"/>
          </a:xfrm>
          <a:solidFill>
            <a:srgbClr val="00B0F0"/>
          </a:solidFill>
          <a:ln w="76200">
            <a:solidFill>
              <a:srgbClr val="FF0000"/>
            </a:solidFill>
          </a:ln>
        </p:spPr>
        <p:txBody>
          <a:bodyPr/>
          <a:lstStyle/>
          <a:p>
            <a:pPr algn="ctr"/>
            <a:r>
              <a:rPr lang="en-US" sz="13800" dirty="0">
                <a:solidFill>
                  <a:srgbClr val="FFFF00"/>
                </a:solidFill>
                <a:latin typeface="Bungee Inline" pitchFamily="2" charset="0"/>
              </a:rPr>
              <a:t>THANK U !</a:t>
            </a:r>
            <a:endParaRPr lang="en-IN" sz="13800" dirty="0">
              <a:solidFill>
                <a:srgbClr val="FFFF00"/>
              </a:solidFill>
              <a:latin typeface="Bungee Inline" pitchFamily="2" charset="0"/>
            </a:endParaRPr>
          </a:p>
        </p:txBody>
      </p:sp>
      <p:sp>
        <p:nvSpPr>
          <p:cNvPr id="3" name="Content Placeholder 2">
            <a:extLst>
              <a:ext uri="{FF2B5EF4-FFF2-40B4-BE49-F238E27FC236}">
                <a16:creationId xmlns:a16="http://schemas.microsoft.com/office/drawing/2014/main" id="{CA20921B-B136-2B70-5A05-7F2802F5C1A8}"/>
              </a:ext>
            </a:extLst>
          </p:cNvPr>
          <p:cNvSpPr>
            <a:spLocks noGrp="1"/>
          </p:cNvSpPr>
          <p:nvPr>
            <p:ph sz="half" idx="1"/>
          </p:nvPr>
        </p:nvSpPr>
        <p:spPr>
          <a:xfrm>
            <a:off x="497840" y="3281680"/>
            <a:ext cx="11193144" cy="2738121"/>
          </a:xfrm>
          <a:solidFill>
            <a:schemeClr val="tx1"/>
          </a:solidFill>
          <a:ln w="76200">
            <a:solidFill>
              <a:srgbClr val="FF0000"/>
            </a:solidFill>
          </a:ln>
        </p:spPr>
        <p:txBody>
          <a:bodyPr>
            <a:normAutofit/>
          </a:bodyPr>
          <a:lstStyle/>
          <a:p>
            <a:pPr algn="ctr"/>
            <a:r>
              <a:rPr lang="en-US" sz="8000" dirty="0">
                <a:solidFill>
                  <a:srgbClr val="FFFF00"/>
                </a:solidFill>
                <a:latin typeface="Cinzel Black" panose="00000A00000000000000" pitchFamily="2" charset="0"/>
              </a:rPr>
              <a:t>SEE U AGAIN !!</a:t>
            </a:r>
          </a:p>
          <a:p>
            <a:pPr algn="ctr"/>
            <a:r>
              <a:rPr lang="en-US" sz="8000" dirty="0">
                <a:solidFill>
                  <a:srgbClr val="FFFF00"/>
                </a:solidFill>
                <a:latin typeface="Cinzel Black" panose="00000A00000000000000" pitchFamily="2" charset="0"/>
              </a:rPr>
              <a:t>BYE ! BYE !!</a:t>
            </a:r>
            <a:endParaRPr lang="en-IN" sz="8000" dirty="0">
              <a:solidFill>
                <a:srgbClr val="FFFF00"/>
              </a:solidFill>
              <a:latin typeface="Cinzel Black" panose="00000A00000000000000" pitchFamily="2" charset="0"/>
            </a:endParaRPr>
          </a:p>
        </p:txBody>
      </p:sp>
    </p:spTree>
    <p:extLst>
      <p:ext uri="{BB962C8B-B14F-4D97-AF65-F5344CB8AC3E}">
        <p14:creationId xmlns:p14="http://schemas.microsoft.com/office/powerpoint/2010/main" val="3446609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69</TotalTime>
  <Words>460</Words>
  <Application>Microsoft Office PowerPoint</Application>
  <PresentationFormat>Widescreen</PresentationFormat>
  <Paragraphs>33</Paragraphs>
  <Slides>7</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Arial Black</vt:lpstr>
      <vt:lpstr>Bungee Inline</vt:lpstr>
      <vt:lpstr>Century Gothic</vt:lpstr>
      <vt:lpstr>Cinzel Black</vt:lpstr>
      <vt:lpstr>Segoe UI Black</vt:lpstr>
      <vt:lpstr>Shrikhand</vt:lpstr>
      <vt:lpstr>Times New Roman</vt:lpstr>
      <vt:lpstr>Wingdings</vt:lpstr>
      <vt:lpstr>Wingdings 3</vt:lpstr>
      <vt:lpstr>Ion Boardroom</vt:lpstr>
      <vt:lpstr>  POLITICAL SCIENCE (MAJOR) BA 3rd SEMESTER DATE: 19 SEPTEMBER, 2025 TIME: 11.00 TO 12 A.M. </vt:lpstr>
      <vt:lpstr>  Marxist Approach to study Politics in India:   Karl Marx(1818-1883)   Karl Marx was born on May 5, 1818, in Trier, which was part of the Kingdom of Prussia at the time (now in modern-day Germany). He died on March 14, 1883, in London, England. The country where Marx was born is today known as Germany. </vt:lpstr>
      <vt:lpstr>Marxist Approach to study Politics in India:    The Marxist approach to studying Indian politics focuses on class struggle, economic exploitation, and the relationship between power and economic interests. Rooted in Marxist theory, this perspective views the political landscape as a reflection of underlying economic structures, particularly the dominance of the capitalist class (bourgeoisie) over the working class (proletariat). </vt:lpstr>
      <vt:lpstr>     In India, Marxist scholars argue that despite formal democratic structures, the state serves the interests of the   ruling capitalist elites, perpetuating inequality and exploitation. According to this approach, Indian politics cannot be understood without analysing the socio-economic conditions shaped by colonialism and post-colonial capitalism. The Marxist analysis highlights how economic policies favour large industrialists, landlords, and multinational corporations, while marginalizing the poor, workers, and peasants.    </vt:lpstr>
      <vt:lpstr>PowerPoint Presentation</vt:lpstr>
      <vt:lpstr>PowerPoint Presentation</vt:lpstr>
      <vt:lpstr>THANK 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Mantu Baro</dc:creator>
  <cp:lastModifiedBy>Mantu Baro</cp:lastModifiedBy>
  <cp:revision>12</cp:revision>
  <dcterms:created xsi:type="dcterms:W3CDTF">2024-09-19T04:08:10Z</dcterms:created>
  <dcterms:modified xsi:type="dcterms:W3CDTF">2025-11-19T09:39:20Z</dcterms:modified>
</cp:coreProperties>
</file>