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2" d="100"/>
          <a:sy n="72" d="100"/>
        </p:scale>
        <p:origin x="110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CBF3E-0F6D-7A18-641B-54DFB8B2DD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8BD9951-281A-DA14-3CAE-C4145C8E0B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C643C43C-F09E-D191-5C18-86EA76402D14}"/>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5" name="Footer Placeholder 4">
            <a:extLst>
              <a:ext uri="{FF2B5EF4-FFF2-40B4-BE49-F238E27FC236}">
                <a16:creationId xmlns:a16="http://schemas.microsoft.com/office/drawing/2014/main" id="{FC7F2F00-2ADB-F5CE-E985-CE45AFEABA5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14D50A4C-4AFF-127F-4B3E-D46FC25471E2}"/>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1054902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7FF74-B092-21A9-8479-F931889BB08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D64726C-B13A-59FD-E2F9-A1A75FD81D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771D87B-07C8-7448-0F23-F29EFB201480}"/>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5" name="Footer Placeholder 4">
            <a:extLst>
              <a:ext uri="{FF2B5EF4-FFF2-40B4-BE49-F238E27FC236}">
                <a16:creationId xmlns:a16="http://schemas.microsoft.com/office/drawing/2014/main" id="{070052E5-26DE-F186-3878-B1AD5F08085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B237436-C3F1-3015-2D55-CCC795063E90}"/>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1228776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1D7EFEB-2ABC-B941-20D9-0101423C8D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57C7C0F-A712-21BE-C21D-CD910CA452D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D98969B-5275-0CDE-9260-5F712FD9E602}"/>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5" name="Footer Placeholder 4">
            <a:extLst>
              <a:ext uri="{FF2B5EF4-FFF2-40B4-BE49-F238E27FC236}">
                <a16:creationId xmlns:a16="http://schemas.microsoft.com/office/drawing/2014/main" id="{AC14437F-F99C-AF2F-FDC1-046A4FD126F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2CAA82B-E2E9-CEFB-0948-508DEA340A6C}"/>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854858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7A04C-37EF-FF73-9160-805F30D58EF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9DD41A2D-F281-932C-230B-6F188E9E502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B11AD9A-216F-02C9-698B-2ED9A549CC65}"/>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5" name="Footer Placeholder 4">
            <a:extLst>
              <a:ext uri="{FF2B5EF4-FFF2-40B4-BE49-F238E27FC236}">
                <a16:creationId xmlns:a16="http://schemas.microsoft.com/office/drawing/2014/main" id="{4F4D88BC-6149-463B-EE89-D99F58FEE6C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2475D56-8EC4-9606-C3EF-045793CCD8C0}"/>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22616966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C8A09-B1D6-2795-F8B7-D86FFF4C8B9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D0084DF-B39D-545C-2406-5CEFEAA04B1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53B0FA-2362-3E2A-B2BE-AB2DA8952E21}"/>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5" name="Footer Placeholder 4">
            <a:extLst>
              <a:ext uri="{FF2B5EF4-FFF2-40B4-BE49-F238E27FC236}">
                <a16:creationId xmlns:a16="http://schemas.microsoft.com/office/drawing/2014/main" id="{F58D0E22-234F-BEA2-A1A6-B564A26749EC}"/>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E10C30A-72E0-C974-C3FA-181E5F50225F}"/>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1427886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E9804-6D60-E28F-107E-B45F8A7C2B7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D7EDEDD-08A3-6724-2E1C-397B68F43A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4A17B4C-61A3-CDC2-797E-68DD528D75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0B356A6-27EF-B36B-5EC3-EB9A66E08766}"/>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6" name="Footer Placeholder 5">
            <a:extLst>
              <a:ext uri="{FF2B5EF4-FFF2-40B4-BE49-F238E27FC236}">
                <a16:creationId xmlns:a16="http://schemas.microsoft.com/office/drawing/2014/main" id="{603FFE48-DCB6-8469-961E-895188A2272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6EEF296-90CD-8805-6B38-EFD38BEB55D3}"/>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2989813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E553-3027-A8DA-03D7-9FA527C79939}"/>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BEC0DC2-93B4-CC39-4E7D-50F4B1834E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CC27D9-0BDD-A850-B1A4-C560D23CA9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E019BAE9-2B98-977F-E45C-E90C9BFBE1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A9EC5A-5CD5-CAD4-625E-3576755D64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D94F881B-CCBF-FE03-9764-350B634D8970}"/>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8" name="Footer Placeholder 7">
            <a:extLst>
              <a:ext uri="{FF2B5EF4-FFF2-40B4-BE49-F238E27FC236}">
                <a16:creationId xmlns:a16="http://schemas.microsoft.com/office/drawing/2014/main" id="{143262E9-8C02-BC13-23C7-C4F612FC4717}"/>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BC4FCB58-78E5-C89B-D78C-4075981C23DF}"/>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2719277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19161-6C8C-ADF2-2DEE-2167B5E5A49B}"/>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9FAB7475-C40C-831B-B7D1-34F29981879F}"/>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4" name="Footer Placeholder 3">
            <a:extLst>
              <a:ext uri="{FF2B5EF4-FFF2-40B4-BE49-F238E27FC236}">
                <a16:creationId xmlns:a16="http://schemas.microsoft.com/office/drawing/2014/main" id="{36FC4FA5-BC44-4CE3-7BA3-493CE9BEA294}"/>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B3199AF6-5709-4E03-A556-B467F358C75E}"/>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3209859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89FA2A7-C912-4E13-7742-1F5F125F8BD4}"/>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3" name="Footer Placeholder 2">
            <a:extLst>
              <a:ext uri="{FF2B5EF4-FFF2-40B4-BE49-F238E27FC236}">
                <a16:creationId xmlns:a16="http://schemas.microsoft.com/office/drawing/2014/main" id="{7A0B10E9-20B1-0ABD-C6F2-412E2ECB2824}"/>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A9F2A97-E06C-4093-2FB0-B9A0E45CDAC4}"/>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1518818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50877-25BA-128B-F499-BDCEA04773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3087EDC7-8F9E-4BD0-2FD2-E33FC02EFD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A077483B-0D9E-1E65-9CE9-EAC2685B50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D9CF27-00A7-D28F-AAD7-DBFB296E4E11}"/>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6" name="Footer Placeholder 5">
            <a:extLst>
              <a:ext uri="{FF2B5EF4-FFF2-40B4-BE49-F238E27FC236}">
                <a16:creationId xmlns:a16="http://schemas.microsoft.com/office/drawing/2014/main" id="{3C10ED88-F704-DDC4-4122-5AAF8E0D6F5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39BA9DA-8058-2680-9E16-E53FC13C1E9E}"/>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240625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64A40-67D3-ED8A-302A-7A0C43D5F8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BF0B785-6B90-A3F2-47B1-072D92CF54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231695BE-490C-A4BA-0E6A-E6F1318E51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FD468C-3D76-4DA8-D767-AF2DA2600109}"/>
              </a:ext>
            </a:extLst>
          </p:cNvPr>
          <p:cNvSpPr>
            <a:spLocks noGrp="1"/>
          </p:cNvSpPr>
          <p:nvPr>
            <p:ph type="dt" sz="half" idx="10"/>
          </p:nvPr>
        </p:nvSpPr>
        <p:spPr/>
        <p:txBody>
          <a:bodyPr/>
          <a:lstStyle/>
          <a:p>
            <a:fld id="{145FE34F-07E9-48F3-887E-AD6166D3F4E7}" type="datetimeFigureOut">
              <a:rPr lang="en-IN" smtClean="0"/>
              <a:t>19-11-2025</a:t>
            </a:fld>
            <a:endParaRPr lang="en-IN"/>
          </a:p>
        </p:txBody>
      </p:sp>
      <p:sp>
        <p:nvSpPr>
          <p:cNvPr id="6" name="Footer Placeholder 5">
            <a:extLst>
              <a:ext uri="{FF2B5EF4-FFF2-40B4-BE49-F238E27FC236}">
                <a16:creationId xmlns:a16="http://schemas.microsoft.com/office/drawing/2014/main" id="{7C1182C2-8B0C-3711-837E-272C82BC631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322690B5-B25F-E508-6048-6E4FD8A50874}"/>
              </a:ext>
            </a:extLst>
          </p:cNvPr>
          <p:cNvSpPr>
            <a:spLocks noGrp="1"/>
          </p:cNvSpPr>
          <p:nvPr>
            <p:ph type="sldNum" sz="quarter" idx="12"/>
          </p:nvPr>
        </p:nvSpPr>
        <p:spPr/>
        <p:txBody>
          <a:bodyPr/>
          <a:lstStyle/>
          <a:p>
            <a:fld id="{BC075371-6975-45DD-A399-C1ADCC704D3E}" type="slidenum">
              <a:rPr lang="en-IN" smtClean="0"/>
              <a:t>‹#›</a:t>
            </a:fld>
            <a:endParaRPr lang="en-IN"/>
          </a:p>
        </p:txBody>
      </p:sp>
    </p:spTree>
    <p:extLst>
      <p:ext uri="{BB962C8B-B14F-4D97-AF65-F5344CB8AC3E}">
        <p14:creationId xmlns:p14="http://schemas.microsoft.com/office/powerpoint/2010/main" val="101300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9D819-7C44-B5B4-E908-BA37526A05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575BA667-2E94-E95A-C4BB-B9A83AFE58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35B619DC-4439-5330-5D0A-368636E2597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5FE34F-07E9-48F3-887E-AD6166D3F4E7}" type="datetimeFigureOut">
              <a:rPr lang="en-IN" smtClean="0"/>
              <a:t>19-11-2025</a:t>
            </a:fld>
            <a:endParaRPr lang="en-IN"/>
          </a:p>
        </p:txBody>
      </p:sp>
      <p:sp>
        <p:nvSpPr>
          <p:cNvPr id="5" name="Footer Placeholder 4">
            <a:extLst>
              <a:ext uri="{FF2B5EF4-FFF2-40B4-BE49-F238E27FC236}">
                <a16:creationId xmlns:a16="http://schemas.microsoft.com/office/drawing/2014/main" id="{3E62C3A9-47C1-47EF-A88E-DBDC0D2544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8CBCDD42-163F-49B0-305A-164CD079AF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075371-6975-45DD-A399-C1ADCC704D3E}" type="slidenum">
              <a:rPr lang="en-IN" smtClean="0"/>
              <a:t>‹#›</a:t>
            </a:fld>
            <a:endParaRPr lang="en-IN"/>
          </a:p>
        </p:txBody>
      </p:sp>
    </p:spTree>
    <p:extLst>
      <p:ext uri="{BB962C8B-B14F-4D97-AF65-F5344CB8AC3E}">
        <p14:creationId xmlns:p14="http://schemas.microsoft.com/office/powerpoint/2010/main" val="2699176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B3A06-EE5D-D341-C616-5AAFB307259E}"/>
              </a:ext>
            </a:extLst>
          </p:cNvPr>
          <p:cNvSpPr>
            <a:spLocks noGrp="1"/>
          </p:cNvSpPr>
          <p:nvPr>
            <p:ph type="ctrTitle"/>
          </p:nvPr>
        </p:nvSpPr>
        <p:spPr>
          <a:xfrm>
            <a:off x="637953" y="244548"/>
            <a:ext cx="10962168" cy="2923953"/>
          </a:xfrm>
          <a:custGeom>
            <a:avLst/>
            <a:gdLst>
              <a:gd name="connsiteX0" fmla="*/ 0 w 10962168"/>
              <a:gd name="connsiteY0" fmla="*/ 0 h 2923953"/>
              <a:gd name="connsiteX1" fmla="*/ 796200 w 10962168"/>
              <a:gd name="connsiteY1" fmla="*/ 0 h 2923953"/>
              <a:gd name="connsiteX2" fmla="*/ 1482777 w 10962168"/>
              <a:gd name="connsiteY2" fmla="*/ 0 h 2923953"/>
              <a:gd name="connsiteX3" fmla="*/ 2278977 w 10962168"/>
              <a:gd name="connsiteY3" fmla="*/ 0 h 2923953"/>
              <a:gd name="connsiteX4" fmla="*/ 2855933 w 10962168"/>
              <a:gd name="connsiteY4" fmla="*/ 0 h 2923953"/>
              <a:gd name="connsiteX5" fmla="*/ 3542511 w 10962168"/>
              <a:gd name="connsiteY5" fmla="*/ 0 h 2923953"/>
              <a:gd name="connsiteX6" fmla="*/ 4119467 w 10962168"/>
              <a:gd name="connsiteY6" fmla="*/ 0 h 2923953"/>
              <a:gd name="connsiteX7" fmla="*/ 4696424 w 10962168"/>
              <a:gd name="connsiteY7" fmla="*/ 0 h 2923953"/>
              <a:gd name="connsiteX8" fmla="*/ 5273380 w 10962168"/>
              <a:gd name="connsiteY8" fmla="*/ 0 h 2923953"/>
              <a:gd name="connsiteX9" fmla="*/ 5521471 w 10962168"/>
              <a:gd name="connsiteY9" fmla="*/ 0 h 2923953"/>
              <a:gd name="connsiteX10" fmla="*/ 6208049 w 10962168"/>
              <a:gd name="connsiteY10" fmla="*/ 0 h 2923953"/>
              <a:gd name="connsiteX11" fmla="*/ 6456140 w 10962168"/>
              <a:gd name="connsiteY11" fmla="*/ 0 h 2923953"/>
              <a:gd name="connsiteX12" fmla="*/ 7033096 w 10962168"/>
              <a:gd name="connsiteY12" fmla="*/ 0 h 2923953"/>
              <a:gd name="connsiteX13" fmla="*/ 7829296 w 10962168"/>
              <a:gd name="connsiteY13" fmla="*/ 0 h 2923953"/>
              <a:gd name="connsiteX14" fmla="*/ 8625495 w 10962168"/>
              <a:gd name="connsiteY14" fmla="*/ 0 h 2923953"/>
              <a:gd name="connsiteX15" fmla="*/ 9312073 w 10962168"/>
              <a:gd name="connsiteY15" fmla="*/ 0 h 2923953"/>
              <a:gd name="connsiteX16" fmla="*/ 9779408 w 10962168"/>
              <a:gd name="connsiteY16" fmla="*/ 0 h 2923953"/>
              <a:gd name="connsiteX17" fmla="*/ 10027499 w 10962168"/>
              <a:gd name="connsiteY17" fmla="*/ 0 h 2923953"/>
              <a:gd name="connsiteX18" fmla="*/ 10962168 w 10962168"/>
              <a:gd name="connsiteY18" fmla="*/ 0 h 2923953"/>
              <a:gd name="connsiteX19" fmla="*/ 10962168 w 10962168"/>
              <a:gd name="connsiteY19" fmla="*/ 614030 h 2923953"/>
              <a:gd name="connsiteX20" fmla="*/ 10962168 w 10962168"/>
              <a:gd name="connsiteY20" fmla="*/ 1169581 h 2923953"/>
              <a:gd name="connsiteX21" fmla="*/ 10962168 w 10962168"/>
              <a:gd name="connsiteY21" fmla="*/ 1812851 h 2923953"/>
              <a:gd name="connsiteX22" fmla="*/ 10962168 w 10962168"/>
              <a:gd name="connsiteY22" fmla="*/ 2339162 h 2923953"/>
              <a:gd name="connsiteX23" fmla="*/ 10962168 w 10962168"/>
              <a:gd name="connsiteY23" fmla="*/ 2923953 h 2923953"/>
              <a:gd name="connsiteX24" fmla="*/ 10604455 w 10962168"/>
              <a:gd name="connsiteY24" fmla="*/ 2923953 h 2923953"/>
              <a:gd name="connsiteX25" fmla="*/ 10356364 w 10962168"/>
              <a:gd name="connsiteY25" fmla="*/ 2923953 h 2923953"/>
              <a:gd name="connsiteX26" fmla="*/ 9560164 w 10962168"/>
              <a:gd name="connsiteY26" fmla="*/ 2923953 h 2923953"/>
              <a:gd name="connsiteX27" fmla="*/ 9092830 w 10962168"/>
              <a:gd name="connsiteY27" fmla="*/ 2923953 h 2923953"/>
              <a:gd name="connsiteX28" fmla="*/ 8406252 w 10962168"/>
              <a:gd name="connsiteY28" fmla="*/ 2923953 h 2923953"/>
              <a:gd name="connsiteX29" fmla="*/ 8158161 w 10962168"/>
              <a:gd name="connsiteY29" fmla="*/ 2923953 h 2923953"/>
              <a:gd name="connsiteX30" fmla="*/ 7361961 w 10962168"/>
              <a:gd name="connsiteY30" fmla="*/ 2923953 h 2923953"/>
              <a:gd name="connsiteX31" fmla="*/ 6894627 w 10962168"/>
              <a:gd name="connsiteY31" fmla="*/ 2923953 h 2923953"/>
              <a:gd name="connsiteX32" fmla="*/ 6317671 w 10962168"/>
              <a:gd name="connsiteY32" fmla="*/ 2923953 h 2923953"/>
              <a:gd name="connsiteX33" fmla="*/ 5959958 w 10962168"/>
              <a:gd name="connsiteY33" fmla="*/ 2923953 h 2923953"/>
              <a:gd name="connsiteX34" fmla="*/ 5273380 w 10962168"/>
              <a:gd name="connsiteY34" fmla="*/ 2923953 h 2923953"/>
              <a:gd name="connsiteX35" fmla="*/ 4477180 w 10962168"/>
              <a:gd name="connsiteY35" fmla="*/ 2923953 h 2923953"/>
              <a:gd name="connsiteX36" fmla="*/ 4009846 w 10962168"/>
              <a:gd name="connsiteY36" fmla="*/ 2923953 h 2923953"/>
              <a:gd name="connsiteX37" fmla="*/ 3213646 w 10962168"/>
              <a:gd name="connsiteY37" fmla="*/ 2923953 h 2923953"/>
              <a:gd name="connsiteX38" fmla="*/ 2636690 w 10962168"/>
              <a:gd name="connsiteY38" fmla="*/ 2923953 h 2923953"/>
              <a:gd name="connsiteX39" fmla="*/ 1840490 w 10962168"/>
              <a:gd name="connsiteY39" fmla="*/ 2923953 h 2923953"/>
              <a:gd name="connsiteX40" fmla="*/ 1044291 w 10962168"/>
              <a:gd name="connsiteY40" fmla="*/ 2923953 h 2923953"/>
              <a:gd name="connsiteX41" fmla="*/ 686578 w 10962168"/>
              <a:gd name="connsiteY41" fmla="*/ 2923953 h 2923953"/>
              <a:gd name="connsiteX42" fmla="*/ 0 w 10962168"/>
              <a:gd name="connsiteY42" fmla="*/ 2923953 h 2923953"/>
              <a:gd name="connsiteX43" fmla="*/ 0 w 10962168"/>
              <a:gd name="connsiteY43" fmla="*/ 2339162 h 2923953"/>
              <a:gd name="connsiteX44" fmla="*/ 0 w 10962168"/>
              <a:gd name="connsiteY44" fmla="*/ 1695893 h 2923953"/>
              <a:gd name="connsiteX45" fmla="*/ 0 w 10962168"/>
              <a:gd name="connsiteY45" fmla="*/ 1198821 h 2923953"/>
              <a:gd name="connsiteX46" fmla="*/ 0 w 10962168"/>
              <a:gd name="connsiteY46" fmla="*/ 701749 h 2923953"/>
              <a:gd name="connsiteX47" fmla="*/ 0 w 10962168"/>
              <a:gd name="connsiteY47" fmla="*/ 0 h 2923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10962168" h="2923953" fill="none" extrusionOk="0">
                <a:moveTo>
                  <a:pt x="0" y="0"/>
                </a:moveTo>
                <a:cubicBezTo>
                  <a:pt x="261875" y="-10688"/>
                  <a:pt x="579069" y="32829"/>
                  <a:pt x="796200" y="0"/>
                </a:cubicBezTo>
                <a:cubicBezTo>
                  <a:pt x="1013331" y="-32829"/>
                  <a:pt x="1202081" y="46273"/>
                  <a:pt x="1482777" y="0"/>
                </a:cubicBezTo>
                <a:cubicBezTo>
                  <a:pt x="1763473" y="-46273"/>
                  <a:pt x="1885462" y="25022"/>
                  <a:pt x="2278977" y="0"/>
                </a:cubicBezTo>
                <a:cubicBezTo>
                  <a:pt x="2672492" y="-25022"/>
                  <a:pt x="2639497" y="30037"/>
                  <a:pt x="2855933" y="0"/>
                </a:cubicBezTo>
                <a:cubicBezTo>
                  <a:pt x="3072369" y="-30037"/>
                  <a:pt x="3329906" y="42384"/>
                  <a:pt x="3542511" y="0"/>
                </a:cubicBezTo>
                <a:cubicBezTo>
                  <a:pt x="3755116" y="-42384"/>
                  <a:pt x="3873586" y="21102"/>
                  <a:pt x="4119467" y="0"/>
                </a:cubicBezTo>
                <a:cubicBezTo>
                  <a:pt x="4365348" y="-21102"/>
                  <a:pt x="4481182" y="59404"/>
                  <a:pt x="4696424" y="0"/>
                </a:cubicBezTo>
                <a:cubicBezTo>
                  <a:pt x="4911666" y="-59404"/>
                  <a:pt x="5107612" y="38895"/>
                  <a:pt x="5273380" y="0"/>
                </a:cubicBezTo>
                <a:cubicBezTo>
                  <a:pt x="5439148" y="-38895"/>
                  <a:pt x="5437306" y="1796"/>
                  <a:pt x="5521471" y="0"/>
                </a:cubicBezTo>
                <a:cubicBezTo>
                  <a:pt x="5605636" y="-1796"/>
                  <a:pt x="5877787" y="57035"/>
                  <a:pt x="6208049" y="0"/>
                </a:cubicBezTo>
                <a:cubicBezTo>
                  <a:pt x="6538311" y="-57035"/>
                  <a:pt x="6371795" y="16957"/>
                  <a:pt x="6456140" y="0"/>
                </a:cubicBezTo>
                <a:cubicBezTo>
                  <a:pt x="6540485" y="-16957"/>
                  <a:pt x="6904535" y="15780"/>
                  <a:pt x="7033096" y="0"/>
                </a:cubicBezTo>
                <a:cubicBezTo>
                  <a:pt x="7161657" y="-15780"/>
                  <a:pt x="7439648" y="22490"/>
                  <a:pt x="7829296" y="0"/>
                </a:cubicBezTo>
                <a:cubicBezTo>
                  <a:pt x="8218944" y="-22490"/>
                  <a:pt x="8307935" y="40975"/>
                  <a:pt x="8625495" y="0"/>
                </a:cubicBezTo>
                <a:cubicBezTo>
                  <a:pt x="8943055" y="-40975"/>
                  <a:pt x="9018766" y="6802"/>
                  <a:pt x="9312073" y="0"/>
                </a:cubicBezTo>
                <a:cubicBezTo>
                  <a:pt x="9605380" y="-6802"/>
                  <a:pt x="9579649" y="51567"/>
                  <a:pt x="9779408" y="0"/>
                </a:cubicBezTo>
                <a:cubicBezTo>
                  <a:pt x="9979167" y="-51567"/>
                  <a:pt x="9943887" y="27422"/>
                  <a:pt x="10027499" y="0"/>
                </a:cubicBezTo>
                <a:cubicBezTo>
                  <a:pt x="10111111" y="-27422"/>
                  <a:pt x="10579716" y="9969"/>
                  <a:pt x="10962168" y="0"/>
                </a:cubicBezTo>
                <a:cubicBezTo>
                  <a:pt x="10983640" y="293931"/>
                  <a:pt x="10896896" y="373958"/>
                  <a:pt x="10962168" y="614030"/>
                </a:cubicBezTo>
                <a:cubicBezTo>
                  <a:pt x="11027440" y="854102"/>
                  <a:pt x="10941010" y="1031370"/>
                  <a:pt x="10962168" y="1169581"/>
                </a:cubicBezTo>
                <a:cubicBezTo>
                  <a:pt x="10983326" y="1307792"/>
                  <a:pt x="10945317" y="1595038"/>
                  <a:pt x="10962168" y="1812851"/>
                </a:cubicBezTo>
                <a:cubicBezTo>
                  <a:pt x="10979019" y="2030664"/>
                  <a:pt x="10900868" y="2097015"/>
                  <a:pt x="10962168" y="2339162"/>
                </a:cubicBezTo>
                <a:cubicBezTo>
                  <a:pt x="11023468" y="2581309"/>
                  <a:pt x="10942835" y="2725527"/>
                  <a:pt x="10962168" y="2923953"/>
                </a:cubicBezTo>
                <a:cubicBezTo>
                  <a:pt x="10852968" y="2924804"/>
                  <a:pt x="10751424" y="2909176"/>
                  <a:pt x="10604455" y="2923953"/>
                </a:cubicBezTo>
                <a:cubicBezTo>
                  <a:pt x="10457486" y="2938730"/>
                  <a:pt x="10471469" y="2903170"/>
                  <a:pt x="10356364" y="2923953"/>
                </a:cubicBezTo>
                <a:cubicBezTo>
                  <a:pt x="10241259" y="2944736"/>
                  <a:pt x="9829581" y="2856302"/>
                  <a:pt x="9560164" y="2923953"/>
                </a:cubicBezTo>
                <a:cubicBezTo>
                  <a:pt x="9290747" y="2991604"/>
                  <a:pt x="9264739" y="2908720"/>
                  <a:pt x="9092830" y="2923953"/>
                </a:cubicBezTo>
                <a:cubicBezTo>
                  <a:pt x="8920921" y="2939186"/>
                  <a:pt x="8629050" y="2900855"/>
                  <a:pt x="8406252" y="2923953"/>
                </a:cubicBezTo>
                <a:cubicBezTo>
                  <a:pt x="8183454" y="2947051"/>
                  <a:pt x="8249540" y="2923146"/>
                  <a:pt x="8158161" y="2923953"/>
                </a:cubicBezTo>
                <a:cubicBezTo>
                  <a:pt x="8066782" y="2924760"/>
                  <a:pt x="7603718" y="2833489"/>
                  <a:pt x="7361961" y="2923953"/>
                </a:cubicBezTo>
                <a:cubicBezTo>
                  <a:pt x="7120204" y="3014417"/>
                  <a:pt x="7081183" y="2890160"/>
                  <a:pt x="6894627" y="2923953"/>
                </a:cubicBezTo>
                <a:cubicBezTo>
                  <a:pt x="6708071" y="2957746"/>
                  <a:pt x="6451381" y="2863774"/>
                  <a:pt x="6317671" y="2923953"/>
                </a:cubicBezTo>
                <a:cubicBezTo>
                  <a:pt x="6183961" y="2984132"/>
                  <a:pt x="6111923" y="2905535"/>
                  <a:pt x="5959958" y="2923953"/>
                </a:cubicBezTo>
                <a:cubicBezTo>
                  <a:pt x="5807993" y="2942371"/>
                  <a:pt x="5444826" y="2919865"/>
                  <a:pt x="5273380" y="2923953"/>
                </a:cubicBezTo>
                <a:cubicBezTo>
                  <a:pt x="5101934" y="2928041"/>
                  <a:pt x="4859532" y="2902887"/>
                  <a:pt x="4477180" y="2923953"/>
                </a:cubicBezTo>
                <a:cubicBezTo>
                  <a:pt x="4094828" y="2945019"/>
                  <a:pt x="4165056" y="2890954"/>
                  <a:pt x="4009846" y="2923953"/>
                </a:cubicBezTo>
                <a:cubicBezTo>
                  <a:pt x="3854636" y="2956952"/>
                  <a:pt x="3598142" y="2828901"/>
                  <a:pt x="3213646" y="2923953"/>
                </a:cubicBezTo>
                <a:cubicBezTo>
                  <a:pt x="2829150" y="3019005"/>
                  <a:pt x="2922810" y="2901790"/>
                  <a:pt x="2636690" y="2923953"/>
                </a:cubicBezTo>
                <a:cubicBezTo>
                  <a:pt x="2350570" y="2946116"/>
                  <a:pt x="2032299" y="2908308"/>
                  <a:pt x="1840490" y="2923953"/>
                </a:cubicBezTo>
                <a:cubicBezTo>
                  <a:pt x="1648681" y="2939598"/>
                  <a:pt x="1329511" y="2889484"/>
                  <a:pt x="1044291" y="2923953"/>
                </a:cubicBezTo>
                <a:cubicBezTo>
                  <a:pt x="759071" y="2958422"/>
                  <a:pt x="789246" y="2903406"/>
                  <a:pt x="686578" y="2923953"/>
                </a:cubicBezTo>
                <a:cubicBezTo>
                  <a:pt x="583910" y="2944500"/>
                  <a:pt x="204683" y="2916802"/>
                  <a:pt x="0" y="2923953"/>
                </a:cubicBezTo>
                <a:cubicBezTo>
                  <a:pt x="-51940" y="2734424"/>
                  <a:pt x="68441" y="2594774"/>
                  <a:pt x="0" y="2339162"/>
                </a:cubicBezTo>
                <a:cubicBezTo>
                  <a:pt x="-68441" y="2083550"/>
                  <a:pt x="33030" y="1886993"/>
                  <a:pt x="0" y="1695893"/>
                </a:cubicBezTo>
                <a:cubicBezTo>
                  <a:pt x="-33030" y="1504793"/>
                  <a:pt x="23582" y="1431060"/>
                  <a:pt x="0" y="1198821"/>
                </a:cubicBezTo>
                <a:cubicBezTo>
                  <a:pt x="-23582" y="966582"/>
                  <a:pt x="28753" y="809900"/>
                  <a:pt x="0" y="701749"/>
                </a:cubicBezTo>
                <a:cubicBezTo>
                  <a:pt x="-28753" y="593598"/>
                  <a:pt x="83029" y="307417"/>
                  <a:pt x="0" y="0"/>
                </a:cubicBezTo>
                <a:close/>
              </a:path>
              <a:path w="10962168" h="2923953" stroke="0" extrusionOk="0">
                <a:moveTo>
                  <a:pt x="0" y="0"/>
                </a:moveTo>
                <a:cubicBezTo>
                  <a:pt x="188964" y="-21767"/>
                  <a:pt x="233765" y="35676"/>
                  <a:pt x="467335" y="0"/>
                </a:cubicBezTo>
                <a:cubicBezTo>
                  <a:pt x="700905" y="-35676"/>
                  <a:pt x="591454" y="6464"/>
                  <a:pt x="715426" y="0"/>
                </a:cubicBezTo>
                <a:cubicBezTo>
                  <a:pt x="839398" y="-6464"/>
                  <a:pt x="1209560" y="95277"/>
                  <a:pt x="1511625" y="0"/>
                </a:cubicBezTo>
                <a:cubicBezTo>
                  <a:pt x="1813690" y="-95277"/>
                  <a:pt x="1764934" y="34575"/>
                  <a:pt x="1978960" y="0"/>
                </a:cubicBezTo>
                <a:cubicBezTo>
                  <a:pt x="2192987" y="-34575"/>
                  <a:pt x="2224405" y="40652"/>
                  <a:pt x="2446294" y="0"/>
                </a:cubicBezTo>
                <a:cubicBezTo>
                  <a:pt x="2668183" y="-40652"/>
                  <a:pt x="3071022" y="87031"/>
                  <a:pt x="3242494" y="0"/>
                </a:cubicBezTo>
                <a:cubicBezTo>
                  <a:pt x="3413966" y="-87031"/>
                  <a:pt x="3437357" y="12634"/>
                  <a:pt x="3600207" y="0"/>
                </a:cubicBezTo>
                <a:cubicBezTo>
                  <a:pt x="3763057" y="-12634"/>
                  <a:pt x="4052809" y="16118"/>
                  <a:pt x="4396406" y="0"/>
                </a:cubicBezTo>
                <a:cubicBezTo>
                  <a:pt x="4740003" y="-16118"/>
                  <a:pt x="4932524" y="15565"/>
                  <a:pt x="5192606" y="0"/>
                </a:cubicBezTo>
                <a:cubicBezTo>
                  <a:pt x="5452688" y="-15565"/>
                  <a:pt x="5491864" y="58029"/>
                  <a:pt x="5769562" y="0"/>
                </a:cubicBezTo>
                <a:cubicBezTo>
                  <a:pt x="6047260" y="-58029"/>
                  <a:pt x="6301993" y="37317"/>
                  <a:pt x="6565762" y="0"/>
                </a:cubicBezTo>
                <a:cubicBezTo>
                  <a:pt x="6829531" y="-37317"/>
                  <a:pt x="6895220" y="20070"/>
                  <a:pt x="7033096" y="0"/>
                </a:cubicBezTo>
                <a:cubicBezTo>
                  <a:pt x="7170972" y="-20070"/>
                  <a:pt x="7300346" y="53781"/>
                  <a:pt x="7500431" y="0"/>
                </a:cubicBezTo>
                <a:cubicBezTo>
                  <a:pt x="7700517" y="-53781"/>
                  <a:pt x="7933972" y="13448"/>
                  <a:pt x="8187009" y="0"/>
                </a:cubicBezTo>
                <a:cubicBezTo>
                  <a:pt x="8440046" y="-13448"/>
                  <a:pt x="8538467" y="41206"/>
                  <a:pt x="8654343" y="0"/>
                </a:cubicBezTo>
                <a:cubicBezTo>
                  <a:pt x="8770219" y="-41206"/>
                  <a:pt x="9238421" y="32397"/>
                  <a:pt x="9450543" y="0"/>
                </a:cubicBezTo>
                <a:cubicBezTo>
                  <a:pt x="9662665" y="-32397"/>
                  <a:pt x="10055131" y="95125"/>
                  <a:pt x="10246742" y="0"/>
                </a:cubicBezTo>
                <a:cubicBezTo>
                  <a:pt x="10438353" y="-95125"/>
                  <a:pt x="10729853" y="61316"/>
                  <a:pt x="10962168" y="0"/>
                </a:cubicBezTo>
                <a:cubicBezTo>
                  <a:pt x="10962349" y="155444"/>
                  <a:pt x="10921584" y="329081"/>
                  <a:pt x="10962168" y="555551"/>
                </a:cubicBezTo>
                <a:cubicBezTo>
                  <a:pt x="11002752" y="782021"/>
                  <a:pt x="10933236" y="886742"/>
                  <a:pt x="10962168" y="1052623"/>
                </a:cubicBezTo>
                <a:cubicBezTo>
                  <a:pt x="10991100" y="1218504"/>
                  <a:pt x="10920889" y="1339491"/>
                  <a:pt x="10962168" y="1578935"/>
                </a:cubicBezTo>
                <a:cubicBezTo>
                  <a:pt x="11003447" y="1818379"/>
                  <a:pt x="10955588" y="1931558"/>
                  <a:pt x="10962168" y="2192965"/>
                </a:cubicBezTo>
                <a:cubicBezTo>
                  <a:pt x="10968748" y="2454372"/>
                  <a:pt x="10899424" y="2664640"/>
                  <a:pt x="10962168" y="2923953"/>
                </a:cubicBezTo>
                <a:cubicBezTo>
                  <a:pt x="10801943" y="2941238"/>
                  <a:pt x="10706734" y="2906573"/>
                  <a:pt x="10604455" y="2923953"/>
                </a:cubicBezTo>
                <a:cubicBezTo>
                  <a:pt x="10502176" y="2941333"/>
                  <a:pt x="10416460" y="2913629"/>
                  <a:pt x="10356364" y="2923953"/>
                </a:cubicBezTo>
                <a:cubicBezTo>
                  <a:pt x="10296268" y="2934277"/>
                  <a:pt x="10180711" y="2896470"/>
                  <a:pt x="10108273" y="2923953"/>
                </a:cubicBezTo>
                <a:cubicBezTo>
                  <a:pt x="10035835" y="2951436"/>
                  <a:pt x="9736625" y="2881986"/>
                  <a:pt x="9531317" y="2923953"/>
                </a:cubicBezTo>
                <a:cubicBezTo>
                  <a:pt x="9326009" y="2965920"/>
                  <a:pt x="9253328" y="2910927"/>
                  <a:pt x="9173604" y="2923953"/>
                </a:cubicBezTo>
                <a:cubicBezTo>
                  <a:pt x="9093880" y="2936979"/>
                  <a:pt x="8671647" y="2903163"/>
                  <a:pt x="8487026" y="2923953"/>
                </a:cubicBezTo>
                <a:cubicBezTo>
                  <a:pt x="8302405" y="2944743"/>
                  <a:pt x="8304629" y="2903148"/>
                  <a:pt x="8129313" y="2923953"/>
                </a:cubicBezTo>
                <a:cubicBezTo>
                  <a:pt x="7953997" y="2944758"/>
                  <a:pt x="7593569" y="2885919"/>
                  <a:pt x="7442735" y="2923953"/>
                </a:cubicBezTo>
                <a:cubicBezTo>
                  <a:pt x="7291901" y="2961987"/>
                  <a:pt x="7307631" y="2915503"/>
                  <a:pt x="7194644" y="2923953"/>
                </a:cubicBezTo>
                <a:cubicBezTo>
                  <a:pt x="7081657" y="2932403"/>
                  <a:pt x="6720678" y="2879035"/>
                  <a:pt x="6508066" y="2923953"/>
                </a:cubicBezTo>
                <a:cubicBezTo>
                  <a:pt x="6295454" y="2968871"/>
                  <a:pt x="6245059" y="2911983"/>
                  <a:pt x="6150353" y="2923953"/>
                </a:cubicBezTo>
                <a:cubicBezTo>
                  <a:pt x="6055647" y="2935923"/>
                  <a:pt x="5977603" y="2907256"/>
                  <a:pt x="5902262" y="2923953"/>
                </a:cubicBezTo>
                <a:cubicBezTo>
                  <a:pt x="5826921" y="2940650"/>
                  <a:pt x="5687199" y="2912469"/>
                  <a:pt x="5544549" y="2923953"/>
                </a:cubicBezTo>
                <a:cubicBezTo>
                  <a:pt x="5401899" y="2935437"/>
                  <a:pt x="5124579" y="2846362"/>
                  <a:pt x="4857971" y="2923953"/>
                </a:cubicBezTo>
                <a:cubicBezTo>
                  <a:pt x="4591363" y="3001544"/>
                  <a:pt x="4673674" y="2893212"/>
                  <a:pt x="4500258" y="2923953"/>
                </a:cubicBezTo>
                <a:cubicBezTo>
                  <a:pt x="4326842" y="2954694"/>
                  <a:pt x="4323803" y="2911143"/>
                  <a:pt x="4252167" y="2923953"/>
                </a:cubicBezTo>
                <a:cubicBezTo>
                  <a:pt x="4180531" y="2936763"/>
                  <a:pt x="3995473" y="2893612"/>
                  <a:pt x="3894454" y="2923953"/>
                </a:cubicBezTo>
                <a:cubicBezTo>
                  <a:pt x="3793435" y="2954294"/>
                  <a:pt x="3600273" y="2888054"/>
                  <a:pt x="3427120" y="2923953"/>
                </a:cubicBezTo>
                <a:cubicBezTo>
                  <a:pt x="3253967" y="2959852"/>
                  <a:pt x="3124553" y="2920916"/>
                  <a:pt x="2850164" y="2923953"/>
                </a:cubicBezTo>
                <a:cubicBezTo>
                  <a:pt x="2575775" y="2926990"/>
                  <a:pt x="2576538" y="2908745"/>
                  <a:pt x="2492451" y="2923953"/>
                </a:cubicBezTo>
                <a:cubicBezTo>
                  <a:pt x="2408364" y="2939161"/>
                  <a:pt x="2053847" y="2852762"/>
                  <a:pt x="1696251" y="2923953"/>
                </a:cubicBezTo>
                <a:cubicBezTo>
                  <a:pt x="1338655" y="2995144"/>
                  <a:pt x="1384750" y="2919213"/>
                  <a:pt x="1119295" y="2923953"/>
                </a:cubicBezTo>
                <a:cubicBezTo>
                  <a:pt x="853840" y="2928693"/>
                  <a:pt x="370003" y="2841381"/>
                  <a:pt x="0" y="2923953"/>
                </a:cubicBezTo>
                <a:cubicBezTo>
                  <a:pt x="-10187" y="2724812"/>
                  <a:pt x="29267" y="2523970"/>
                  <a:pt x="0" y="2309923"/>
                </a:cubicBezTo>
                <a:cubicBezTo>
                  <a:pt x="-29267" y="2095876"/>
                  <a:pt x="37419" y="1936110"/>
                  <a:pt x="0" y="1725132"/>
                </a:cubicBezTo>
                <a:cubicBezTo>
                  <a:pt x="-37419" y="1514154"/>
                  <a:pt x="26433" y="1326559"/>
                  <a:pt x="0" y="1169581"/>
                </a:cubicBezTo>
                <a:cubicBezTo>
                  <a:pt x="-26433" y="1012603"/>
                  <a:pt x="36323" y="761451"/>
                  <a:pt x="0" y="555551"/>
                </a:cubicBezTo>
                <a:cubicBezTo>
                  <a:pt x="-36323" y="349651"/>
                  <a:pt x="50273" y="190773"/>
                  <a:pt x="0" y="0"/>
                </a:cubicBezTo>
                <a:close/>
              </a:path>
            </a:pathLst>
          </a:custGeom>
          <a:solidFill>
            <a:srgbClr val="FFFF00"/>
          </a:solidFill>
          <a:ln w="76200">
            <a:solidFill>
              <a:srgbClr val="FF0000"/>
            </a:solidFill>
            <a:extLst>
              <a:ext uri="{C807C97D-BFC1-408E-A445-0C87EB9F89A2}">
                <ask:lineSketchStyleProps xmlns:ask="http://schemas.microsoft.com/office/drawing/2018/sketchyshapes" sd="1219033472">
                  <ask:type>
                    <ask:lineSketchScribble/>
                  </ask:type>
                </ask:lineSketchStyleProps>
              </a:ext>
            </a:extLst>
          </a:ln>
        </p:spPr>
        <p:txBody>
          <a:bodyPr>
            <a:noAutofit/>
          </a:bodyPr>
          <a:lstStyle/>
          <a:p>
            <a:r>
              <a:rPr lang="en-US" sz="4400" b="1" dirty="0">
                <a:solidFill>
                  <a:srgbClr val="002060"/>
                </a:solidFill>
                <a:latin typeface="Limelight" panose="02000000000000000000" pitchFamily="2" charset="0"/>
              </a:rPr>
              <a:t>BA 5</a:t>
            </a:r>
            <a:r>
              <a:rPr lang="en-US" sz="4400" b="1" baseline="30000" dirty="0">
                <a:solidFill>
                  <a:srgbClr val="002060"/>
                </a:solidFill>
                <a:latin typeface="Limelight" panose="02000000000000000000" pitchFamily="2" charset="0"/>
              </a:rPr>
              <a:t>th</a:t>
            </a:r>
            <a:r>
              <a:rPr lang="en-US" sz="4400" b="1" dirty="0">
                <a:solidFill>
                  <a:srgbClr val="002060"/>
                </a:solidFill>
                <a:latin typeface="Limelight" panose="02000000000000000000" pitchFamily="2" charset="0"/>
              </a:rPr>
              <a:t> SEMESTER: POL. SCIENCE</a:t>
            </a:r>
            <a:br>
              <a:rPr lang="en-US" sz="4400" b="1">
                <a:solidFill>
                  <a:srgbClr val="002060"/>
                </a:solidFill>
                <a:latin typeface="Limelight" panose="02000000000000000000" pitchFamily="2" charset="0"/>
              </a:rPr>
            </a:br>
            <a:r>
              <a:rPr lang="en-US" sz="4400" b="1">
                <a:solidFill>
                  <a:srgbClr val="002060"/>
                </a:solidFill>
                <a:latin typeface="Limelight" panose="02000000000000000000" pitchFamily="2" charset="0"/>
              </a:rPr>
              <a:t>PAPER </a:t>
            </a:r>
            <a:r>
              <a:rPr lang="en-US" sz="4400" b="1" dirty="0">
                <a:solidFill>
                  <a:srgbClr val="002060"/>
                </a:solidFill>
                <a:latin typeface="Limelight" panose="02000000000000000000" pitchFamily="2" charset="0"/>
              </a:rPr>
              <a:t>TITLE: </a:t>
            </a:r>
            <a:r>
              <a:rPr lang="en-US" sz="4400" b="1">
                <a:solidFill>
                  <a:srgbClr val="002060"/>
                </a:solidFill>
                <a:latin typeface="Limelight" panose="02000000000000000000" pitchFamily="2" charset="0"/>
              </a:rPr>
              <a:t>CC11(WESTERN POL THOUGHT -I)</a:t>
            </a:r>
            <a:br>
              <a:rPr lang="en-US" sz="4400" b="1" dirty="0">
                <a:solidFill>
                  <a:srgbClr val="002060"/>
                </a:solidFill>
                <a:latin typeface="Limelight" panose="02000000000000000000" pitchFamily="2" charset="0"/>
              </a:rPr>
            </a:br>
            <a:endParaRPr lang="en-IN" sz="4400" b="1" dirty="0">
              <a:solidFill>
                <a:srgbClr val="002060"/>
              </a:solidFill>
              <a:latin typeface="Limelight" panose="02000000000000000000" pitchFamily="2" charset="0"/>
            </a:endParaRPr>
          </a:p>
        </p:txBody>
      </p:sp>
      <p:sp>
        <p:nvSpPr>
          <p:cNvPr id="3" name="Subtitle 2">
            <a:extLst>
              <a:ext uri="{FF2B5EF4-FFF2-40B4-BE49-F238E27FC236}">
                <a16:creationId xmlns:a16="http://schemas.microsoft.com/office/drawing/2014/main" id="{9EB40045-1E8A-9F0C-6F1E-E01FD8B777C2}"/>
              </a:ext>
            </a:extLst>
          </p:cNvPr>
          <p:cNvSpPr>
            <a:spLocks noGrp="1"/>
          </p:cNvSpPr>
          <p:nvPr>
            <p:ph type="subTitle" idx="1"/>
          </p:nvPr>
        </p:nvSpPr>
        <p:spPr>
          <a:xfrm>
            <a:off x="637953" y="3429000"/>
            <a:ext cx="10962168" cy="3312041"/>
          </a:xfrm>
          <a:solidFill>
            <a:srgbClr val="002060"/>
          </a:solidFill>
          <a:ln w="76200" cmpd="thickThin">
            <a:solidFill>
              <a:srgbClr val="FF0000"/>
            </a:solidFill>
          </a:ln>
        </p:spPr>
        <p:txBody>
          <a:bodyPr>
            <a:normAutofit lnSpcReduction="10000"/>
          </a:bodyPr>
          <a:lstStyle/>
          <a:p>
            <a:endParaRPr lang="en-US" sz="3200" dirty="0">
              <a:solidFill>
                <a:srgbClr val="FFFF00"/>
              </a:solidFill>
              <a:latin typeface="Berlin Sans FB Demi" panose="020E0802020502020306" pitchFamily="34" charset="0"/>
            </a:endParaRPr>
          </a:p>
          <a:p>
            <a:r>
              <a:rPr lang="en-US" sz="3200" dirty="0">
                <a:solidFill>
                  <a:srgbClr val="FFFF00"/>
                </a:solidFill>
                <a:latin typeface="Berlin Sans FB Demi" panose="020E0802020502020306" pitchFamily="34" charset="0"/>
              </a:rPr>
              <a:t>TODAY’S LESSON: Ideal state of Aristotle</a:t>
            </a:r>
          </a:p>
          <a:p>
            <a:r>
              <a:rPr lang="en-US" sz="3200" dirty="0">
                <a:solidFill>
                  <a:srgbClr val="FFFF00"/>
                </a:solidFill>
                <a:latin typeface="Berlin Sans FB Demi" panose="020E0802020502020306" pitchFamily="34" charset="0"/>
              </a:rPr>
              <a:t>Date</a:t>
            </a:r>
            <a:r>
              <a:rPr lang="en-US" sz="3200">
                <a:solidFill>
                  <a:srgbClr val="FFFF00"/>
                </a:solidFill>
                <a:latin typeface="Berlin Sans FB Demi" panose="020E0802020502020306" pitchFamily="34" charset="0"/>
              </a:rPr>
              <a:t>: 30/09/2025</a:t>
            </a:r>
            <a:endParaRPr lang="en-US" sz="3200" dirty="0">
              <a:solidFill>
                <a:srgbClr val="FFFF00"/>
              </a:solidFill>
              <a:latin typeface="Berlin Sans FB Demi" panose="020E0802020502020306" pitchFamily="34" charset="0"/>
            </a:endParaRPr>
          </a:p>
          <a:p>
            <a:r>
              <a:rPr lang="en-US" sz="3200" dirty="0">
                <a:solidFill>
                  <a:srgbClr val="FFFF00"/>
                </a:solidFill>
                <a:latin typeface="Berlin Sans FB Demi" panose="020E0802020502020306" pitchFamily="34" charset="0"/>
              </a:rPr>
              <a:t>1.Meaning of Ideal state</a:t>
            </a:r>
          </a:p>
          <a:p>
            <a:r>
              <a:rPr lang="en-US" sz="3200" dirty="0">
                <a:solidFill>
                  <a:srgbClr val="FFFF00"/>
                </a:solidFill>
                <a:latin typeface="Berlin Sans FB Demi" panose="020E0802020502020306" pitchFamily="34" charset="0"/>
              </a:rPr>
              <a:t>2. Characteristics/Features of Ideal state with explanation</a:t>
            </a:r>
          </a:p>
          <a:p>
            <a:r>
              <a:rPr lang="en-US" sz="3200" dirty="0">
                <a:solidFill>
                  <a:srgbClr val="FFFF00"/>
                </a:solidFill>
                <a:latin typeface="Berlin Sans FB Demi" panose="020E0802020502020306" pitchFamily="34" charset="0"/>
              </a:rPr>
              <a:t>3. Limitation/Criticism</a:t>
            </a:r>
          </a:p>
          <a:p>
            <a:endParaRPr lang="en-US" dirty="0">
              <a:latin typeface="Berlin Sans FB Demi" panose="020E0802020502020306" pitchFamily="34" charset="0"/>
            </a:endParaRPr>
          </a:p>
          <a:p>
            <a:endParaRPr lang="en-IN" dirty="0"/>
          </a:p>
        </p:txBody>
      </p:sp>
      <p:pic>
        <p:nvPicPr>
          <p:cNvPr id="5" name="Different_Heaven_-_Nekozilla(128k)_20240822060908">
            <a:hlinkClick r:id="" action="ppaction://media"/>
            <a:extLst>
              <a:ext uri="{FF2B5EF4-FFF2-40B4-BE49-F238E27FC236}">
                <a16:creationId xmlns:a16="http://schemas.microsoft.com/office/drawing/2014/main" id="{9DCD4012-B995-165B-89BB-2DCE6D974301}"/>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0189609" y="4597657"/>
            <a:ext cx="487363" cy="487363"/>
          </a:xfrm>
          <a:prstGeom prst="rect">
            <a:avLst/>
          </a:prstGeom>
        </p:spPr>
      </p:pic>
    </p:spTree>
    <p:extLst>
      <p:ext uri="{BB962C8B-B14F-4D97-AF65-F5344CB8AC3E}">
        <p14:creationId xmlns:p14="http://schemas.microsoft.com/office/powerpoint/2010/main" val="1906932298"/>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numSld="999" showWhenStopped="0">
                <p:cTn id="7" repeatCount="indefinite" fill="hold" display="0">
                  <p:stCondLst>
                    <p:cond delay="indefinite"/>
                  </p:stCondLst>
                  <p:endCondLst>
                    <p:cond evt="onStopAudio" delay="0">
                      <p:tgtEl>
                        <p:sldTgt/>
                      </p:tgtEl>
                    </p:cond>
                  </p:endCondLst>
                </p:cTn>
                <p:tgtEl>
                  <p:spTgt spid="5"/>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0FC67-F9B7-7806-47B9-6EC67030EB52}"/>
              </a:ext>
            </a:extLst>
          </p:cNvPr>
          <p:cNvSpPr>
            <a:spLocks noGrp="1"/>
          </p:cNvSpPr>
          <p:nvPr>
            <p:ph type="title"/>
          </p:nvPr>
        </p:nvSpPr>
        <p:spPr>
          <a:xfrm>
            <a:off x="329609" y="365125"/>
            <a:ext cx="11376838" cy="2356810"/>
          </a:xfrm>
          <a:ln w="76200">
            <a:solidFill>
              <a:srgbClr val="FF0000"/>
            </a:solidFill>
          </a:ln>
        </p:spPr>
        <p:txBody>
          <a:bodyPr>
            <a:normAutofit fontScale="90000"/>
          </a:bodyPr>
          <a:lstStyle/>
          <a:p>
            <a:pPr marL="342900" indent="-342900">
              <a:buFont typeface="Wingdings" panose="05000000000000000000" pitchFamily="2" charset="2"/>
              <a:buChar char="q"/>
            </a:pPr>
            <a:r>
              <a:rPr lang="en-US" sz="2800" dirty="0">
                <a:solidFill>
                  <a:srgbClr val="FF0000"/>
                </a:solidFill>
                <a:latin typeface="Berlin Sans FB Demi" panose="020E0802020502020306" pitchFamily="34" charset="0"/>
              </a:rPr>
              <a:t>1. What is an Ideal State according to Aristotle?</a:t>
            </a:r>
            <a:br>
              <a:rPr lang="en-US" sz="2800" dirty="0">
                <a:latin typeface="Berlin Sans FB Demi" panose="020E0802020502020306" pitchFamily="34" charset="0"/>
              </a:rPr>
            </a:br>
            <a:r>
              <a:rPr lang="en-US" sz="2800" dirty="0">
                <a:latin typeface="Berlin Sans FB Demi" panose="020E0802020502020306" pitchFamily="34" charset="0"/>
              </a:rPr>
              <a:t>	</a:t>
            </a:r>
            <a:r>
              <a:rPr lang="en-US" sz="2800" dirty="0">
                <a:solidFill>
                  <a:srgbClr val="002060"/>
                </a:solidFill>
                <a:latin typeface="Berlin Sans FB Demi" panose="020E0802020502020306" pitchFamily="34" charset="0"/>
              </a:rPr>
              <a:t>According to Aristotle, an ideal state is one where the government promotes the common good and ensures the happiness of its citizens. He believed the state should aim for moral and intellectual development, balancing justice and virtue. The best government is a mix of monarchy, aristocracy, and democracy, ensuring stability and fairness for all.</a:t>
            </a:r>
            <a:endParaRPr lang="en-IN" sz="5400" dirty="0">
              <a:solidFill>
                <a:srgbClr val="002060"/>
              </a:solidFill>
              <a:latin typeface="Berlin Sans FB Demi" panose="020E0802020502020306" pitchFamily="34" charset="0"/>
            </a:endParaRPr>
          </a:p>
        </p:txBody>
      </p:sp>
      <p:sp>
        <p:nvSpPr>
          <p:cNvPr id="4" name="Content Placeholder 3">
            <a:extLst>
              <a:ext uri="{FF2B5EF4-FFF2-40B4-BE49-F238E27FC236}">
                <a16:creationId xmlns:a16="http://schemas.microsoft.com/office/drawing/2014/main" id="{19B4BAC7-5BA7-54A6-3167-1CDC2EF2E169}"/>
              </a:ext>
            </a:extLst>
          </p:cNvPr>
          <p:cNvSpPr>
            <a:spLocks noGrp="1"/>
          </p:cNvSpPr>
          <p:nvPr>
            <p:ph sz="half" idx="2"/>
          </p:nvPr>
        </p:nvSpPr>
        <p:spPr>
          <a:xfrm>
            <a:off x="329610" y="2923953"/>
            <a:ext cx="5667966" cy="3753294"/>
          </a:xfrm>
          <a:ln w="76200">
            <a:solidFill>
              <a:srgbClr val="7030A0"/>
            </a:solidFill>
          </a:ln>
        </p:spPr>
        <p:txBody>
          <a:bodyPr>
            <a:normAutofit/>
          </a:bodyPr>
          <a:lstStyle/>
          <a:p>
            <a:pPr marL="0" indent="0">
              <a:buNone/>
            </a:pPr>
            <a:r>
              <a:rPr lang="en-US" sz="2400" b="1" dirty="0">
                <a:solidFill>
                  <a:srgbClr val="FF0000"/>
                </a:solidFill>
                <a:latin typeface="Courgette" panose="02000603070400060004" pitchFamily="2" charset="0"/>
              </a:rPr>
              <a:t>2. Characteristics/Features of Ideal State:</a:t>
            </a:r>
          </a:p>
          <a:p>
            <a:pPr marL="0" indent="0">
              <a:buNone/>
            </a:pPr>
            <a:r>
              <a:rPr lang="en-US" sz="1800" b="1" kern="0" dirty="0">
                <a:solidFill>
                  <a:srgbClr val="002060"/>
                </a:solidFill>
                <a:latin typeface="Georgia" panose="02040502050405020303" pitchFamily="18" charset="0"/>
                <a:ea typeface="Times New Roman" panose="02020603050405020304" pitchFamily="18" charset="0"/>
              </a:rPr>
              <a:t>A.  </a:t>
            </a:r>
            <a:r>
              <a:rPr lang="en-IN" sz="1800" b="1" kern="0" dirty="0">
                <a:solidFill>
                  <a:srgbClr val="002060"/>
                </a:solidFill>
                <a:effectLst/>
                <a:latin typeface="Georgia" panose="02040502050405020303" pitchFamily="18" charset="0"/>
                <a:ea typeface="Times New Roman" panose="02020603050405020304" pitchFamily="18" charset="0"/>
              </a:rPr>
              <a:t>Virtue as the Central Principle</a:t>
            </a:r>
            <a:endParaRPr lang="en-IN" sz="1800" kern="0" dirty="0">
              <a:solidFill>
                <a:srgbClr val="002060"/>
              </a:solidFill>
              <a:effectLst/>
              <a:latin typeface="Georgia" panose="02040502050405020303" pitchFamily="18" charset="0"/>
              <a:ea typeface="Times New Roman" panose="02020603050405020304" pitchFamily="18" charset="0"/>
            </a:endParaRPr>
          </a:p>
          <a:p>
            <a:pPr marL="0" indent="0">
              <a:buNone/>
            </a:pPr>
            <a:r>
              <a:rPr lang="en-IN" sz="1800" b="1" kern="0" dirty="0">
                <a:solidFill>
                  <a:srgbClr val="002060"/>
                </a:solidFill>
                <a:effectLst/>
                <a:latin typeface="Georgia" panose="02040502050405020303" pitchFamily="18" charset="0"/>
                <a:ea typeface="Times New Roman" panose="02020603050405020304" pitchFamily="18" charset="0"/>
              </a:rPr>
              <a:t>B. The Polis (City-State) Model</a:t>
            </a:r>
            <a:endParaRPr lang="en-IN" sz="1800" kern="0" dirty="0">
              <a:solidFill>
                <a:srgbClr val="002060"/>
              </a:solidFill>
              <a:latin typeface="Georgia" panose="02040502050405020303" pitchFamily="18" charset="0"/>
              <a:ea typeface="Times New Roman" panose="02020603050405020304" pitchFamily="18" charset="0"/>
            </a:endParaRPr>
          </a:p>
          <a:p>
            <a:pPr marL="0" indent="0">
              <a:buNone/>
            </a:pPr>
            <a:r>
              <a:rPr lang="en-IN" sz="1800" b="1" kern="0" dirty="0">
                <a:solidFill>
                  <a:srgbClr val="002060"/>
                </a:solidFill>
                <a:latin typeface="Georgia" panose="02040502050405020303" pitchFamily="18" charset="0"/>
                <a:ea typeface="Times New Roman" panose="02020603050405020304" pitchFamily="18" charset="0"/>
              </a:rPr>
              <a:t>C. </a:t>
            </a:r>
            <a:r>
              <a:rPr lang="en-IN" sz="1800" b="1" kern="0" dirty="0">
                <a:solidFill>
                  <a:srgbClr val="002060"/>
                </a:solidFill>
                <a:effectLst/>
                <a:latin typeface="Georgia" panose="02040502050405020303" pitchFamily="18" charset="0"/>
                <a:ea typeface="Times New Roman" panose="02020603050405020304" pitchFamily="18" charset="0"/>
              </a:rPr>
              <a:t> Constitutional Government</a:t>
            </a:r>
            <a:r>
              <a:rPr lang="en-IN" sz="1800" kern="0" dirty="0">
                <a:solidFill>
                  <a:srgbClr val="002060"/>
                </a:solidFill>
                <a:effectLst/>
                <a:latin typeface="Georgia" panose="02040502050405020303" pitchFamily="18" charset="0"/>
                <a:ea typeface="Times New Roman" panose="02020603050405020304" pitchFamily="18" charset="0"/>
              </a:rPr>
              <a:t> </a:t>
            </a:r>
          </a:p>
          <a:p>
            <a:pPr marL="0" indent="0">
              <a:buNone/>
            </a:pPr>
            <a:r>
              <a:rPr lang="en-IN" sz="1800" b="1" kern="0" dirty="0">
                <a:solidFill>
                  <a:srgbClr val="002060"/>
                </a:solidFill>
                <a:latin typeface="Georgia" panose="02040502050405020303" pitchFamily="18" charset="0"/>
                <a:ea typeface="Times New Roman" panose="02020603050405020304" pitchFamily="18" charset="0"/>
              </a:rPr>
              <a:t>D. </a:t>
            </a:r>
            <a:r>
              <a:rPr lang="en-IN" sz="1800" b="1" kern="0" dirty="0">
                <a:solidFill>
                  <a:srgbClr val="002060"/>
                </a:solidFill>
                <a:effectLst/>
                <a:latin typeface="Georgia" panose="02040502050405020303" pitchFamily="18" charset="0"/>
                <a:ea typeface="Times New Roman" panose="02020603050405020304" pitchFamily="18" charset="0"/>
              </a:rPr>
              <a:t>Education and Citizenship</a:t>
            </a:r>
            <a:endParaRPr lang="en-IN" sz="1800" kern="0" dirty="0">
              <a:solidFill>
                <a:srgbClr val="002060"/>
              </a:solidFill>
              <a:latin typeface="Georgia" panose="02040502050405020303" pitchFamily="18" charset="0"/>
              <a:ea typeface="Times New Roman" panose="02020603050405020304" pitchFamily="18" charset="0"/>
            </a:endParaRPr>
          </a:p>
          <a:p>
            <a:pPr marL="0" indent="0">
              <a:buNone/>
            </a:pPr>
            <a:r>
              <a:rPr lang="en-IN" sz="1800" b="1" kern="0" dirty="0">
                <a:solidFill>
                  <a:srgbClr val="002060"/>
                </a:solidFill>
                <a:latin typeface="Georgia" panose="02040502050405020303" pitchFamily="18" charset="0"/>
                <a:ea typeface="Times New Roman" panose="02020603050405020304" pitchFamily="18" charset="0"/>
              </a:rPr>
              <a:t>E.  </a:t>
            </a:r>
            <a:r>
              <a:rPr lang="en-IN" sz="1800" b="1" kern="0" dirty="0">
                <a:solidFill>
                  <a:srgbClr val="002060"/>
                </a:solidFill>
                <a:effectLst/>
                <a:latin typeface="Georgia" panose="02040502050405020303" pitchFamily="18" charset="0"/>
                <a:ea typeface="Times New Roman" panose="02020603050405020304" pitchFamily="18" charset="0"/>
              </a:rPr>
              <a:t>Private Property and Class Structure</a:t>
            </a:r>
          </a:p>
          <a:p>
            <a:pPr marL="0" indent="0">
              <a:buNone/>
            </a:pPr>
            <a:r>
              <a:rPr lang="en-IN" sz="1800" b="1" kern="0" dirty="0">
                <a:solidFill>
                  <a:srgbClr val="002060"/>
                </a:solidFill>
                <a:effectLst/>
                <a:latin typeface="Georgia" panose="02040502050405020303" pitchFamily="18" charset="0"/>
                <a:ea typeface="Times New Roman" panose="02020603050405020304" pitchFamily="18" charset="0"/>
              </a:rPr>
              <a:t>F. Natural Hierarchy</a:t>
            </a:r>
            <a:r>
              <a:rPr lang="en-IN" sz="1800" kern="0" dirty="0">
                <a:solidFill>
                  <a:srgbClr val="002060"/>
                </a:solidFill>
                <a:effectLst/>
                <a:latin typeface="Georgia" panose="02040502050405020303" pitchFamily="18" charset="0"/>
                <a:ea typeface="Times New Roman" panose="02020603050405020304" pitchFamily="18" charset="0"/>
              </a:rPr>
              <a:t> </a:t>
            </a:r>
            <a:endParaRPr lang="en-IN" sz="2400" b="1" dirty="0">
              <a:solidFill>
                <a:srgbClr val="002060"/>
              </a:solidFill>
              <a:latin typeface="Georgia" panose="02040502050405020303" pitchFamily="18" charset="0"/>
            </a:endParaRPr>
          </a:p>
        </p:txBody>
      </p:sp>
      <p:sp>
        <p:nvSpPr>
          <p:cNvPr id="6" name="Content Placeholder 5">
            <a:extLst>
              <a:ext uri="{FF2B5EF4-FFF2-40B4-BE49-F238E27FC236}">
                <a16:creationId xmlns:a16="http://schemas.microsoft.com/office/drawing/2014/main" id="{2500986A-46CA-BA93-694B-BDD2E3278678}"/>
              </a:ext>
            </a:extLst>
          </p:cNvPr>
          <p:cNvSpPr>
            <a:spLocks noGrp="1"/>
          </p:cNvSpPr>
          <p:nvPr>
            <p:ph sz="quarter" idx="4"/>
          </p:nvPr>
        </p:nvSpPr>
        <p:spPr>
          <a:xfrm>
            <a:off x="6172200" y="2806995"/>
            <a:ext cx="5183188" cy="3870252"/>
          </a:xfrm>
          <a:ln w="76200">
            <a:solidFill>
              <a:srgbClr val="7030A0"/>
            </a:solidFill>
          </a:ln>
        </p:spPr>
        <p:txBody>
          <a:bodyPr>
            <a:normAutofit/>
          </a:bodyPr>
          <a:lstStyle/>
          <a:p>
            <a:pPr marL="0" indent="0">
              <a:buNone/>
            </a:pPr>
            <a:r>
              <a:rPr lang="en-US" b="1" dirty="0">
                <a:solidFill>
                  <a:srgbClr val="FF0000"/>
                </a:solidFill>
                <a:latin typeface="Courgette" panose="02000603070400060004" pitchFamily="2" charset="0"/>
              </a:rPr>
              <a:t>3. Limitation/ Criticism:</a:t>
            </a:r>
          </a:p>
          <a:p>
            <a:pPr marL="0" indent="0">
              <a:buNone/>
            </a:pPr>
            <a:r>
              <a:rPr lang="en-IN" sz="1800" b="1" dirty="0"/>
              <a:t>A</a:t>
            </a:r>
            <a:r>
              <a:rPr lang="en-IN" sz="1800" b="1" dirty="0">
                <a:solidFill>
                  <a:srgbClr val="002060"/>
                </a:solidFill>
              </a:rPr>
              <a:t>. </a:t>
            </a:r>
            <a:r>
              <a:rPr lang="en-IN" sz="1800" b="1" kern="0" dirty="0">
                <a:solidFill>
                  <a:srgbClr val="002060"/>
                </a:solidFill>
                <a:effectLst/>
                <a:latin typeface="Segoe UI" panose="020B0502040204020203" pitchFamily="34" charset="0"/>
                <a:ea typeface="Times New Roman" panose="02020603050405020304" pitchFamily="18" charset="0"/>
              </a:rPr>
              <a:t>Exclusivity and Discrimination</a:t>
            </a:r>
          </a:p>
          <a:p>
            <a:pPr marL="0" indent="0">
              <a:buNone/>
            </a:pPr>
            <a:r>
              <a:rPr lang="en-IN" sz="1800" b="1" kern="0" dirty="0">
                <a:solidFill>
                  <a:srgbClr val="002060"/>
                </a:solidFill>
                <a:latin typeface="Segoe UI" panose="020B0502040204020203" pitchFamily="34" charset="0"/>
              </a:rPr>
              <a:t>B. </a:t>
            </a:r>
            <a:r>
              <a:rPr lang="en-IN" sz="1800" b="1" kern="0" dirty="0">
                <a:solidFill>
                  <a:srgbClr val="002060"/>
                </a:solidFill>
                <a:effectLst/>
                <a:latin typeface="Segoe UI" panose="020B0502040204020203" pitchFamily="34" charset="0"/>
                <a:ea typeface="Times New Roman" panose="02020603050405020304" pitchFamily="18" charset="0"/>
              </a:rPr>
              <a:t>Slavery and Patriarchy</a:t>
            </a:r>
            <a:endParaRPr lang="en-IN" sz="1800" b="1" kern="0" dirty="0">
              <a:solidFill>
                <a:srgbClr val="002060"/>
              </a:solidFill>
              <a:latin typeface="Segoe UI" panose="020B0502040204020203" pitchFamily="34" charset="0"/>
              <a:ea typeface="Times New Roman" panose="02020603050405020304" pitchFamily="18" charset="0"/>
            </a:endParaRPr>
          </a:p>
          <a:p>
            <a:pPr marL="0" indent="0">
              <a:buNone/>
            </a:pPr>
            <a:r>
              <a:rPr lang="en-IN" sz="1800" b="1" kern="0" dirty="0">
                <a:solidFill>
                  <a:srgbClr val="002060"/>
                </a:solidFill>
                <a:effectLst/>
                <a:latin typeface="Segoe UI" panose="020B0502040204020203" pitchFamily="34" charset="0"/>
                <a:ea typeface="Times New Roman" panose="02020603050405020304" pitchFamily="18" charset="0"/>
              </a:rPr>
              <a:t>C. Lack of Practicality</a:t>
            </a:r>
          </a:p>
          <a:p>
            <a:pPr marL="0" indent="0">
              <a:buNone/>
            </a:pPr>
            <a:r>
              <a:rPr lang="en-IN" sz="1800" b="1" kern="0" dirty="0">
                <a:solidFill>
                  <a:srgbClr val="002060"/>
                </a:solidFill>
                <a:effectLst/>
                <a:latin typeface="Segoe UI" panose="020B0502040204020203" pitchFamily="34" charset="0"/>
                <a:ea typeface="Times New Roman" panose="02020603050405020304" pitchFamily="18" charset="0"/>
              </a:rPr>
              <a:t>D. Ambiguity of Virtue </a:t>
            </a:r>
            <a:endParaRPr lang="en-IN" sz="1800" b="1" kern="0" dirty="0">
              <a:solidFill>
                <a:srgbClr val="002060"/>
              </a:solidFill>
              <a:latin typeface="Segoe UI" panose="020B0502040204020203" pitchFamily="34" charset="0"/>
              <a:ea typeface="Times New Roman" panose="02020603050405020304" pitchFamily="18" charset="0"/>
            </a:endParaRPr>
          </a:p>
          <a:p>
            <a:pPr marL="0" indent="0">
              <a:buNone/>
            </a:pPr>
            <a:r>
              <a:rPr lang="en-IN" sz="1800" b="1" kern="0" dirty="0">
                <a:solidFill>
                  <a:srgbClr val="002060"/>
                </a:solidFill>
                <a:effectLst/>
                <a:latin typeface="Segoe UI" panose="020B0502040204020203" pitchFamily="34" charset="0"/>
                <a:ea typeface="Times New Roman" panose="02020603050405020304" pitchFamily="18" charset="0"/>
              </a:rPr>
              <a:t>E. Potential for Oligarchy </a:t>
            </a:r>
          </a:p>
          <a:p>
            <a:pPr marL="0" indent="0">
              <a:buNone/>
            </a:pPr>
            <a:r>
              <a:rPr lang="en-IN" sz="1800" b="1" kern="0" dirty="0">
                <a:solidFill>
                  <a:srgbClr val="002060"/>
                </a:solidFill>
                <a:effectLst/>
                <a:latin typeface="Segoe UI" panose="020B0502040204020203" pitchFamily="34" charset="0"/>
                <a:ea typeface="Times New Roman" panose="02020603050405020304" pitchFamily="18" charset="0"/>
              </a:rPr>
              <a:t>F. Limited Political Participation</a:t>
            </a:r>
            <a:endParaRPr lang="en-IN" sz="1800" b="1" kern="0" dirty="0">
              <a:solidFill>
                <a:srgbClr val="002060"/>
              </a:solidFill>
              <a:latin typeface="Segoe UI" panose="020B0502040204020203" pitchFamily="34" charset="0"/>
              <a:ea typeface="Times New Roman" panose="02020603050405020304" pitchFamily="18" charset="0"/>
            </a:endParaRPr>
          </a:p>
          <a:p>
            <a:pPr marL="0" indent="0">
              <a:buNone/>
            </a:pPr>
            <a:r>
              <a:rPr lang="en-IN" sz="1800" b="1" kern="0" dirty="0">
                <a:solidFill>
                  <a:srgbClr val="002060"/>
                </a:solidFill>
                <a:effectLst/>
                <a:latin typeface="Segoe UI" panose="020B0502040204020203" pitchFamily="34" charset="0"/>
                <a:ea typeface="Times New Roman" panose="02020603050405020304" pitchFamily="18" charset="0"/>
              </a:rPr>
              <a:t>G. Resistance to Change</a:t>
            </a:r>
          </a:p>
          <a:p>
            <a:pPr marL="0" indent="0">
              <a:buNone/>
            </a:pPr>
            <a:r>
              <a:rPr lang="en-IN" sz="1800" b="1" kern="0" dirty="0">
                <a:solidFill>
                  <a:srgbClr val="002060"/>
                </a:solidFill>
                <a:effectLst/>
                <a:latin typeface="Segoe UI" panose="020B0502040204020203" pitchFamily="34" charset="0"/>
                <a:ea typeface="Times New Roman" panose="02020603050405020304" pitchFamily="18" charset="0"/>
              </a:rPr>
              <a:t>H. Lack of Individual Autonomy</a:t>
            </a:r>
          </a:p>
          <a:p>
            <a:pPr marL="0" indent="0">
              <a:buNone/>
            </a:pPr>
            <a:endParaRPr lang="en-IN" dirty="0"/>
          </a:p>
        </p:txBody>
      </p:sp>
    </p:spTree>
    <p:extLst>
      <p:ext uri="{BB962C8B-B14F-4D97-AF65-F5344CB8AC3E}">
        <p14:creationId xmlns:p14="http://schemas.microsoft.com/office/powerpoint/2010/main" val="875613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217</Words>
  <Application>Microsoft Office PowerPoint</Application>
  <PresentationFormat>Widescreen</PresentationFormat>
  <Paragraphs>24</Paragraphs>
  <Slides>2</Slides>
  <Notes>0</Notes>
  <HiddenSlides>0</HiddenSlides>
  <MMClips>1</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Arial</vt:lpstr>
      <vt:lpstr>Berlin Sans FB Demi</vt:lpstr>
      <vt:lpstr>Calibri</vt:lpstr>
      <vt:lpstr>Calibri Light</vt:lpstr>
      <vt:lpstr>Courgette</vt:lpstr>
      <vt:lpstr>Georgia</vt:lpstr>
      <vt:lpstr>Limelight</vt:lpstr>
      <vt:lpstr>Segoe UI</vt:lpstr>
      <vt:lpstr>Wingdings</vt:lpstr>
      <vt:lpstr>Office Theme</vt:lpstr>
      <vt:lpstr>BA 5th SEMESTER: POL. SCIENCE PAPER TITLE: CC11(WESTERN POL THOUGHT -I) </vt:lpstr>
      <vt:lpstr>1. What is an Ideal State according to Aristotle?  According to Aristotle, an ideal state is one where the government promotes the common good and ensures the happiness of its citizens. He believed the state should aim for moral and intellectual development, balancing justice and virtue. The best government is a mix of monarchy, aristocracy, and democracy, ensuring stability and fairness for 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Mantu Baro</dc:creator>
  <cp:lastModifiedBy>Mantu Baro</cp:lastModifiedBy>
  <cp:revision>10</cp:revision>
  <dcterms:created xsi:type="dcterms:W3CDTF">2024-09-30T04:21:52Z</dcterms:created>
  <dcterms:modified xsi:type="dcterms:W3CDTF">2025-11-19T09:38:06Z</dcterms:modified>
</cp:coreProperties>
</file>